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handoutMasterIdLst>
    <p:handoutMasterId r:id="rId59"/>
  </p:handoutMasterIdLst>
  <p:sldIdLst>
    <p:sldId id="257" r:id="rId2"/>
    <p:sldId id="392" r:id="rId3"/>
    <p:sldId id="286" r:id="rId4"/>
    <p:sldId id="364" r:id="rId5"/>
    <p:sldId id="402" r:id="rId6"/>
    <p:sldId id="381" r:id="rId7"/>
    <p:sldId id="396" r:id="rId8"/>
    <p:sldId id="356" r:id="rId9"/>
    <p:sldId id="288" r:id="rId10"/>
    <p:sldId id="293" r:id="rId11"/>
    <p:sldId id="393" r:id="rId12"/>
    <p:sldId id="394" r:id="rId13"/>
    <p:sldId id="436" r:id="rId14"/>
    <p:sldId id="398" r:id="rId15"/>
    <p:sldId id="395" r:id="rId16"/>
    <p:sldId id="397" r:id="rId17"/>
    <p:sldId id="399" r:id="rId18"/>
    <p:sldId id="400" r:id="rId19"/>
    <p:sldId id="437" r:id="rId20"/>
    <p:sldId id="401" r:id="rId21"/>
    <p:sldId id="391" r:id="rId22"/>
    <p:sldId id="438" r:id="rId23"/>
    <p:sldId id="439" r:id="rId24"/>
    <p:sldId id="440" r:id="rId25"/>
    <p:sldId id="441" r:id="rId26"/>
    <p:sldId id="442" r:id="rId27"/>
    <p:sldId id="443" r:id="rId28"/>
    <p:sldId id="404" r:id="rId29"/>
    <p:sldId id="426" r:id="rId30"/>
    <p:sldId id="434" r:id="rId31"/>
    <p:sldId id="433" r:id="rId32"/>
    <p:sldId id="432" r:id="rId33"/>
    <p:sldId id="428" r:id="rId34"/>
    <p:sldId id="431" r:id="rId35"/>
    <p:sldId id="430" r:id="rId36"/>
    <p:sldId id="403" r:id="rId37"/>
    <p:sldId id="410" r:id="rId38"/>
    <p:sldId id="409" r:id="rId39"/>
    <p:sldId id="411" r:id="rId40"/>
    <p:sldId id="408" r:id="rId41"/>
    <p:sldId id="420" r:id="rId42"/>
    <p:sldId id="421" r:id="rId43"/>
    <p:sldId id="407" r:id="rId44"/>
    <p:sldId id="406" r:id="rId45"/>
    <p:sldId id="415" r:id="rId46"/>
    <p:sldId id="412" r:id="rId47"/>
    <p:sldId id="422" r:id="rId48"/>
    <p:sldId id="413" r:id="rId49"/>
    <p:sldId id="417" r:id="rId50"/>
    <p:sldId id="416" r:id="rId51"/>
    <p:sldId id="418" r:id="rId52"/>
    <p:sldId id="414" r:id="rId53"/>
    <p:sldId id="423" r:id="rId54"/>
    <p:sldId id="424" r:id="rId55"/>
    <p:sldId id="425" r:id="rId56"/>
    <p:sldId id="435"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姚 英豪" initials="姚" lastIdx="1" clrIdx="0">
    <p:extLst>
      <p:ext uri="{19B8F6BF-5375-455C-9EA6-DF929625EA0E}">
        <p15:presenceInfo xmlns:p15="http://schemas.microsoft.com/office/powerpoint/2012/main" userId="d2f58234542fca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5367"/>
    <a:srgbClr val="6699FF"/>
    <a:srgbClr val="996633"/>
    <a:srgbClr val="FFFF99"/>
    <a:srgbClr val="00FF99"/>
    <a:srgbClr val="A15E71"/>
    <a:srgbClr val="A26072"/>
    <a:srgbClr val="EC73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2"/>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ED8CA6-6CA0-4588-80CD-5D6E02054647}" type="datetimeFigureOut">
              <a:rPr lang="zh-CN" altLang="en-US" smtClean="0"/>
              <a:t>2023/2/27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1BE609-8F5B-4BC2-A032-76958C33AD47}" type="slidenum">
              <a:rPr lang="zh-CN" altLang="en-US" smtClean="0"/>
              <a:t>‹#›</a:t>
            </a:fld>
            <a:endParaRPr lang="zh-CN" altLang="en-US"/>
          </a:p>
        </p:txBody>
      </p:sp>
    </p:spTree>
    <p:extLst>
      <p:ext uri="{BB962C8B-B14F-4D97-AF65-F5344CB8AC3E}">
        <p14:creationId xmlns:p14="http://schemas.microsoft.com/office/powerpoint/2010/main" val="4246447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733315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image-net.org/challenges/LSVRC/2012/results.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课都是周一下午 </a:t>
            </a:r>
            <a:r>
              <a:rPr lang="en-US" altLang="zh-CN"/>
              <a:t>1:30 </a:t>
            </a:r>
            <a:r>
              <a:rPr lang="zh-CN" altLang="en-US"/>
              <a:t>到</a:t>
            </a:r>
            <a:r>
              <a:rPr lang="en-US" altLang="zh-CN"/>
              <a:t>4:25 </a:t>
            </a:r>
            <a:r>
              <a:rPr lang="zh-CN" altLang="en-US"/>
              <a:t>理论课和实验课都是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532749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a:solidFill>
                <a:srgbClr val="222222"/>
              </a:solidFill>
              <a:effectLst/>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270860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a:solidFill>
                <a:srgbClr val="222222"/>
              </a:solidFill>
              <a:effectLst/>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796532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a:solidFill>
                <a:srgbClr val="222222"/>
              </a:solidFill>
              <a:effectLst/>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843774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a:solidFill>
                <a:srgbClr val="222222"/>
              </a:solidFill>
              <a:effectLst/>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325224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a:solidFill>
                <a:srgbClr val="222222"/>
              </a:solidFill>
              <a:effectLst/>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948170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a:solidFill>
                <a:srgbClr val="222222"/>
              </a:solidFill>
              <a:effectLst/>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84932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人工智能的目的是让计算机模拟人类的思维，让它解决一些不能用代码描述的问题，比如判断一朵花是不是玫瑰、通过 </a:t>
            </a:r>
            <a:r>
              <a:rPr lang="en-US" altLang="zh-CN"/>
              <a:t>CT </a:t>
            </a:r>
            <a:r>
              <a:rPr lang="zh-CN" altLang="en-US"/>
              <a:t>照片检测一个人的病情等，这些问题就不能用传统的编程方法解决，因为没有一个确定的公式，或者说没有一个确定的算法。</a:t>
            </a: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809157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2431935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a:solidFill>
                  <a:srgbClr val="ADBAC7"/>
                </a:solidFill>
                <a:effectLst/>
                <a:latin typeface="-apple-system"/>
              </a:rPr>
              <a:t>1.</a:t>
            </a:r>
            <a:r>
              <a:rPr lang="zh-CN" altLang="en-US" b="1" i="0">
                <a:solidFill>
                  <a:srgbClr val="ADBAC7"/>
                </a:solidFill>
                <a:effectLst/>
                <a:latin typeface="-apple-system"/>
              </a:rPr>
              <a:t>深度学习的起源阶段</a:t>
            </a:r>
            <a:endParaRPr lang="zh-CN" altLang="en-US" b="0" i="0">
              <a:solidFill>
                <a:srgbClr val="ADBAC7"/>
              </a:solidFill>
              <a:effectLst/>
              <a:latin typeface="-apple-system"/>
            </a:endParaRPr>
          </a:p>
          <a:p>
            <a:pPr algn="l"/>
            <a:r>
              <a:rPr lang="en-US" altLang="zh-CN" b="1" i="0">
                <a:solidFill>
                  <a:srgbClr val="ADBAC7"/>
                </a:solidFill>
                <a:effectLst/>
                <a:latin typeface="-apple-system"/>
              </a:rPr>
              <a:t>1943</a:t>
            </a:r>
            <a:r>
              <a:rPr lang="zh-CN" altLang="en-US" b="1" i="0">
                <a:solidFill>
                  <a:srgbClr val="ADBAC7"/>
                </a:solidFill>
                <a:effectLst/>
                <a:latin typeface="-apple-system"/>
              </a:rPr>
              <a:t>年</a:t>
            </a:r>
            <a:r>
              <a:rPr lang="zh-CN" altLang="en-US" b="0" i="0">
                <a:solidFill>
                  <a:srgbClr val="ADBAC7"/>
                </a:solidFill>
                <a:effectLst/>
                <a:latin typeface="-apple-system"/>
              </a:rPr>
              <a:t>，⼼⾥学家麦卡洛克和数学逻辑学家⽪兹发表论⽂</a:t>
            </a:r>
            <a:r>
              <a:rPr lang="en-US" altLang="zh-CN" b="0" i="0">
                <a:solidFill>
                  <a:srgbClr val="ADBAC7"/>
                </a:solidFill>
                <a:effectLst/>
                <a:latin typeface="-apple-system"/>
              </a:rPr>
              <a:t>《</a:t>
            </a:r>
            <a:r>
              <a:rPr lang="zh-CN" altLang="en-US" b="0" i="0">
                <a:solidFill>
                  <a:srgbClr val="ADBAC7"/>
                </a:solidFill>
                <a:effectLst/>
                <a:latin typeface="-apple-system"/>
              </a:rPr>
              <a:t>神经活动中内在思想的逻辑演算</a:t>
            </a:r>
            <a:r>
              <a:rPr lang="en-US" altLang="zh-CN" b="0" i="0">
                <a:solidFill>
                  <a:srgbClr val="ADBAC7"/>
                </a:solidFill>
                <a:effectLst/>
                <a:latin typeface="-apple-system"/>
              </a:rPr>
              <a:t>》</a:t>
            </a:r>
            <a:r>
              <a:rPr lang="zh-CN" altLang="en-US" b="0" i="0">
                <a:solidFill>
                  <a:srgbClr val="ADBAC7"/>
                </a:solidFill>
                <a:effectLst/>
                <a:latin typeface="-apple-system"/>
              </a:rPr>
              <a:t>，提出了</a:t>
            </a:r>
            <a:r>
              <a:rPr lang="en-US" altLang="zh-CN" b="0" i="0">
                <a:solidFill>
                  <a:srgbClr val="ADBAC7"/>
                </a:solidFill>
                <a:effectLst/>
                <a:latin typeface="-apple-system"/>
              </a:rPr>
              <a:t>MP</a:t>
            </a:r>
            <a:r>
              <a:rPr lang="zh-CN" altLang="en-US" b="0" i="0">
                <a:solidFill>
                  <a:srgbClr val="ADBAC7"/>
                </a:solidFill>
                <a:effectLst/>
                <a:latin typeface="-apple-system"/>
              </a:rPr>
              <a:t>模型。</a:t>
            </a:r>
            <a:r>
              <a:rPr lang="en-US" altLang="zh-CN" b="0" i="0">
                <a:solidFill>
                  <a:srgbClr val="ADBAC7"/>
                </a:solidFill>
                <a:effectLst/>
                <a:latin typeface="-apple-system"/>
              </a:rPr>
              <a:t>MP</a:t>
            </a:r>
            <a:r>
              <a:rPr lang="zh-CN" altLang="en-US" b="0" i="0">
                <a:solidFill>
                  <a:srgbClr val="ADBAC7"/>
                </a:solidFill>
                <a:effectLst/>
                <a:latin typeface="-apple-system"/>
              </a:rPr>
              <a:t>模型是模仿神经元的结构和⼯作原理，构成出的⼀个基于神经⽹络的数学模型，本质上是⼀种“模拟⼈类⼤脑”的神经元模型。</a:t>
            </a:r>
            <a:r>
              <a:rPr lang="en-US" altLang="zh-CN" b="0" i="0">
                <a:solidFill>
                  <a:srgbClr val="ADBAC7"/>
                </a:solidFill>
                <a:effectLst/>
                <a:latin typeface="-apple-system"/>
              </a:rPr>
              <a:t>MP</a:t>
            </a:r>
            <a:r>
              <a:rPr lang="zh-CN" altLang="en-US" b="0" i="0">
                <a:solidFill>
                  <a:srgbClr val="ADBAC7"/>
                </a:solidFill>
                <a:effectLst/>
                <a:latin typeface="-apple-system"/>
              </a:rPr>
              <a:t>模型作为⼈⼯神经⽹络的起源，开创了⼈⼯神经⽹络的新时代，也奠定了神经⽹络模型的基础。</a:t>
            </a:r>
          </a:p>
          <a:p>
            <a:pPr algn="l"/>
            <a:r>
              <a:rPr lang="en-US" altLang="zh-CN" b="1" i="0">
                <a:solidFill>
                  <a:srgbClr val="ADBAC7"/>
                </a:solidFill>
                <a:effectLst/>
                <a:latin typeface="-apple-system"/>
              </a:rPr>
              <a:t>1949</a:t>
            </a:r>
            <a:r>
              <a:rPr lang="zh-CN" altLang="en-US" b="1" i="0">
                <a:solidFill>
                  <a:srgbClr val="ADBAC7"/>
                </a:solidFill>
                <a:effectLst/>
                <a:latin typeface="-apple-system"/>
              </a:rPr>
              <a:t>年</a:t>
            </a:r>
            <a:r>
              <a:rPr lang="zh-CN" altLang="en-US" b="0" i="0">
                <a:solidFill>
                  <a:srgbClr val="ADBAC7"/>
                </a:solidFill>
                <a:effectLst/>
                <a:latin typeface="-apple-system"/>
              </a:rPr>
              <a:t>，加拿⼤著名⼼理学家唐纳德</a:t>
            </a:r>
            <a:r>
              <a:rPr lang="en-US" altLang="zh-CN" b="0" i="0">
                <a:solidFill>
                  <a:srgbClr val="ADBAC7"/>
                </a:solidFill>
                <a:effectLst/>
                <a:latin typeface="-apple-system"/>
              </a:rPr>
              <a:t>·</a:t>
            </a:r>
            <a:r>
              <a:rPr lang="zh-CN" altLang="en-US" b="0" i="0">
                <a:solidFill>
                  <a:srgbClr val="ADBAC7"/>
                </a:solidFill>
                <a:effectLst/>
                <a:latin typeface="-apple-system"/>
              </a:rPr>
              <a:t>赫布在</a:t>
            </a:r>
            <a:r>
              <a:rPr lang="en-US" altLang="zh-CN" b="0" i="0">
                <a:solidFill>
                  <a:srgbClr val="ADBAC7"/>
                </a:solidFill>
                <a:effectLst/>
                <a:latin typeface="-apple-system"/>
              </a:rPr>
              <a:t>《⾏</a:t>
            </a:r>
            <a:r>
              <a:rPr lang="zh-CN" altLang="en-US" b="0" i="0">
                <a:solidFill>
                  <a:srgbClr val="ADBAC7"/>
                </a:solidFill>
                <a:effectLst/>
                <a:latin typeface="-apple-system"/>
              </a:rPr>
              <a:t>为的组织</a:t>
            </a:r>
            <a:r>
              <a:rPr lang="en-US" altLang="zh-CN" b="0" i="0">
                <a:solidFill>
                  <a:srgbClr val="ADBAC7"/>
                </a:solidFill>
                <a:effectLst/>
                <a:latin typeface="-apple-system"/>
              </a:rPr>
              <a:t>》</a:t>
            </a:r>
            <a:r>
              <a:rPr lang="zh-CN" altLang="en-US" b="0" i="0">
                <a:solidFill>
                  <a:srgbClr val="ADBAC7"/>
                </a:solidFill>
                <a:effectLst/>
                <a:latin typeface="-apple-system"/>
              </a:rPr>
              <a:t>中提出了⼀种基于⽆监督学习的规则</a:t>
            </a:r>
            <a:r>
              <a:rPr lang="en-US" altLang="zh-CN" b="0" i="0">
                <a:solidFill>
                  <a:srgbClr val="ADBAC7"/>
                </a:solidFill>
                <a:effectLst/>
                <a:latin typeface="-apple-system"/>
              </a:rPr>
              <a:t>——</a:t>
            </a:r>
            <a:r>
              <a:rPr lang="zh-CN" altLang="en-US" b="0" i="0">
                <a:solidFill>
                  <a:srgbClr val="ADBAC7"/>
                </a:solidFill>
                <a:effectLst/>
                <a:latin typeface="-apple-system"/>
              </a:rPr>
              <a:t>海布学习规则</a:t>
            </a:r>
            <a:r>
              <a:rPr lang="en-US" altLang="zh-CN" b="0" i="0">
                <a:solidFill>
                  <a:srgbClr val="ADBAC7"/>
                </a:solidFill>
                <a:effectLst/>
                <a:latin typeface="-apple-system"/>
              </a:rPr>
              <a:t>(Hebb Rule)</a:t>
            </a:r>
            <a:r>
              <a:rPr lang="zh-CN" altLang="en-US" b="0" i="0">
                <a:solidFill>
                  <a:srgbClr val="ADBAC7"/>
                </a:solidFill>
                <a:effectLst/>
                <a:latin typeface="-apple-system"/>
              </a:rPr>
              <a:t>。海布规则模仿⼈类认知世界的过程建⽴⼀种“⽹络模型”，该⽹络模型针对训练集进⾏⼤量的训练并提取训练集的统计特征，然后按照样本的相似程度进⾏分类，把相互之间联系密切的样本分为⼀类，这样就把样本分成了若⼲类。海布学习规则与“条件反射”机理⼀致，为以后的神经⽹络学习算法奠定了基础，具有重⼤的历史意义。</a:t>
            </a:r>
          </a:p>
          <a:p>
            <a:pPr algn="l"/>
            <a:r>
              <a:rPr lang="en-US" altLang="zh-CN" b="1" i="0">
                <a:solidFill>
                  <a:srgbClr val="ADBAC7"/>
                </a:solidFill>
                <a:effectLst/>
                <a:latin typeface="-apple-system"/>
              </a:rPr>
              <a:t>20</a:t>
            </a:r>
            <a:r>
              <a:rPr lang="zh-CN" altLang="en-US" b="1" i="0">
                <a:solidFill>
                  <a:srgbClr val="ADBAC7"/>
                </a:solidFill>
                <a:effectLst/>
                <a:latin typeface="-apple-system"/>
              </a:rPr>
              <a:t>世纪</a:t>
            </a:r>
            <a:r>
              <a:rPr lang="en-US" altLang="zh-CN" b="1" i="0">
                <a:solidFill>
                  <a:srgbClr val="ADBAC7"/>
                </a:solidFill>
                <a:effectLst/>
                <a:latin typeface="-apple-system"/>
              </a:rPr>
              <a:t>50</a:t>
            </a:r>
            <a:r>
              <a:rPr lang="zh-CN" altLang="en-US" b="1" i="0">
                <a:solidFill>
                  <a:srgbClr val="ADBAC7"/>
                </a:solidFill>
                <a:effectLst/>
                <a:latin typeface="-apple-system"/>
              </a:rPr>
              <a:t>年代末</a:t>
            </a:r>
            <a:r>
              <a:rPr lang="zh-CN" altLang="en-US" b="0" i="0">
                <a:solidFill>
                  <a:srgbClr val="ADBAC7"/>
                </a:solidFill>
                <a:effectLst/>
                <a:latin typeface="-apple-system"/>
              </a:rPr>
              <a:t>，在</a:t>
            </a:r>
            <a:r>
              <a:rPr lang="en-US" altLang="zh-CN" b="0" i="0">
                <a:solidFill>
                  <a:srgbClr val="ADBAC7"/>
                </a:solidFill>
                <a:effectLst/>
                <a:latin typeface="-apple-system"/>
              </a:rPr>
              <a:t>MP</a:t>
            </a:r>
            <a:r>
              <a:rPr lang="zh-CN" altLang="en-US" b="0" i="0">
                <a:solidFill>
                  <a:srgbClr val="ADBAC7"/>
                </a:solidFill>
                <a:effectLst/>
                <a:latin typeface="-apple-system"/>
              </a:rPr>
              <a:t>模型和海布学习规则的研究基础上，美国科学家罗森布拉特发现了⼀种类似于⼈类学习过程的学习算法</a:t>
            </a:r>
            <a:r>
              <a:rPr lang="en-US" altLang="zh-CN" b="0" i="0">
                <a:solidFill>
                  <a:srgbClr val="ADBAC7"/>
                </a:solidFill>
                <a:effectLst/>
                <a:latin typeface="-apple-system"/>
              </a:rPr>
              <a:t>——</a:t>
            </a:r>
            <a:r>
              <a:rPr lang="zh-CN" altLang="en-US" b="0" i="0">
                <a:solidFill>
                  <a:srgbClr val="ADBAC7"/>
                </a:solidFill>
                <a:effectLst/>
                <a:latin typeface="-apple-system"/>
              </a:rPr>
              <a:t>感知机学习。并于</a:t>
            </a:r>
            <a:r>
              <a:rPr lang="en-US" altLang="zh-CN" b="0" i="0">
                <a:solidFill>
                  <a:srgbClr val="ADBAC7"/>
                </a:solidFill>
                <a:effectLst/>
                <a:latin typeface="-apple-system"/>
              </a:rPr>
              <a:t>1958</a:t>
            </a:r>
            <a:r>
              <a:rPr lang="zh-CN" altLang="en-US" b="0" i="0">
                <a:solidFill>
                  <a:srgbClr val="ADBAC7"/>
                </a:solidFill>
                <a:effectLst/>
                <a:latin typeface="-apple-system"/>
              </a:rPr>
              <a:t>年，正式提出了由两层神经元组成的神经⽹络，称之为“感知器”。感知器本质上是⼀种线性模型，可以对输⼊的训练集数据进⾏⼆分类，且能够在训练集中⾃动更新权值。感知器的提出吸引了⼤量科学家对⼈⼯神经⽹络研究的兴趣，对神经⽹络的发展具有⾥程碑式的意义。</a:t>
            </a:r>
          </a:p>
          <a:p>
            <a:pPr algn="l"/>
            <a:r>
              <a:rPr lang="zh-CN" altLang="en-US" b="1" i="0">
                <a:solidFill>
                  <a:srgbClr val="ADBAC7"/>
                </a:solidFill>
                <a:effectLst/>
                <a:latin typeface="-apple-system"/>
              </a:rPr>
              <a:t>但随着研究的深⼊，在</a:t>
            </a:r>
            <a:r>
              <a:rPr lang="en-US" altLang="zh-CN" b="1" i="0">
                <a:solidFill>
                  <a:srgbClr val="ADBAC7"/>
                </a:solidFill>
                <a:effectLst/>
                <a:latin typeface="-apple-system"/>
              </a:rPr>
              <a:t>1969</a:t>
            </a:r>
            <a:r>
              <a:rPr lang="zh-CN" altLang="en-US" b="1" i="0">
                <a:solidFill>
                  <a:srgbClr val="ADBAC7"/>
                </a:solidFill>
                <a:effectLst/>
                <a:latin typeface="-apple-system"/>
              </a:rPr>
              <a:t>年</a:t>
            </a:r>
            <a:r>
              <a:rPr lang="zh-CN" altLang="en-US" b="0" i="0">
                <a:solidFill>
                  <a:srgbClr val="ADBAC7"/>
                </a:solidFill>
                <a:effectLst/>
                <a:latin typeface="-apple-system"/>
              </a:rPr>
              <a:t>，“</a:t>
            </a:r>
            <a:r>
              <a:rPr lang="en-US" altLang="zh-CN" b="0" i="0">
                <a:solidFill>
                  <a:srgbClr val="ADBAC7"/>
                </a:solidFill>
                <a:effectLst/>
                <a:latin typeface="-apple-system"/>
              </a:rPr>
              <a:t>AI</a:t>
            </a:r>
            <a:r>
              <a:rPr lang="zh-CN" altLang="en-US" b="0" i="0">
                <a:solidFill>
                  <a:srgbClr val="ADBAC7"/>
                </a:solidFill>
                <a:effectLst/>
                <a:latin typeface="-apple-system"/>
              </a:rPr>
              <a:t>之⽗”马⽂</a:t>
            </a:r>
            <a:r>
              <a:rPr lang="en-US" altLang="zh-CN" b="0" i="0">
                <a:solidFill>
                  <a:srgbClr val="ADBAC7"/>
                </a:solidFill>
                <a:effectLst/>
                <a:latin typeface="-apple-system"/>
              </a:rPr>
              <a:t>·</a:t>
            </a:r>
            <a:r>
              <a:rPr lang="zh-CN" altLang="en-US" b="0" i="0">
                <a:solidFill>
                  <a:srgbClr val="ADBAC7"/>
                </a:solidFill>
                <a:effectLst/>
                <a:latin typeface="-apple-system"/>
              </a:rPr>
              <a:t>明斯基和</a:t>
            </a:r>
            <a:r>
              <a:rPr lang="en-US" altLang="zh-CN" b="0" i="0">
                <a:solidFill>
                  <a:srgbClr val="ADBAC7"/>
                </a:solidFill>
                <a:effectLst/>
                <a:latin typeface="-apple-system"/>
              </a:rPr>
              <a:t>LOGO</a:t>
            </a:r>
            <a:r>
              <a:rPr lang="zh-CN" altLang="en-US" b="0" i="0">
                <a:solidFill>
                  <a:srgbClr val="ADBAC7"/>
                </a:solidFill>
                <a:effectLst/>
                <a:latin typeface="-apple-system"/>
              </a:rPr>
              <a:t>语⾔的创始⼈西蒙</a:t>
            </a:r>
            <a:r>
              <a:rPr lang="en-US" altLang="zh-CN" b="0" i="0">
                <a:solidFill>
                  <a:srgbClr val="ADBAC7"/>
                </a:solidFill>
                <a:effectLst/>
                <a:latin typeface="-apple-system"/>
              </a:rPr>
              <a:t>·</a:t>
            </a:r>
            <a:r>
              <a:rPr lang="zh-CN" altLang="en-US" b="0" i="0">
                <a:solidFill>
                  <a:srgbClr val="ADBAC7"/>
                </a:solidFill>
                <a:effectLst/>
                <a:latin typeface="-apple-system"/>
              </a:rPr>
              <a:t>派珀特共同编写了⼀本书籍</a:t>
            </a:r>
            <a:r>
              <a:rPr lang="en-US" altLang="zh-CN" b="0" i="0">
                <a:solidFill>
                  <a:srgbClr val="ADBAC7"/>
                </a:solidFill>
                <a:effectLst/>
                <a:latin typeface="-apple-system"/>
              </a:rPr>
              <a:t>《</a:t>
            </a:r>
            <a:r>
              <a:rPr lang="zh-CN" altLang="en-US" b="0" i="0">
                <a:solidFill>
                  <a:srgbClr val="ADBAC7"/>
                </a:solidFill>
                <a:effectLst/>
                <a:latin typeface="-apple-system"/>
              </a:rPr>
              <a:t>感知器</a:t>
            </a:r>
            <a:r>
              <a:rPr lang="en-US" altLang="zh-CN" b="0" i="0">
                <a:solidFill>
                  <a:srgbClr val="ADBAC7"/>
                </a:solidFill>
                <a:effectLst/>
                <a:latin typeface="-apple-system"/>
              </a:rPr>
              <a:t>》</a:t>
            </a:r>
            <a:r>
              <a:rPr lang="zh-CN" altLang="en-US" b="0" i="0">
                <a:solidFill>
                  <a:srgbClr val="ADBAC7"/>
                </a:solidFill>
                <a:effectLst/>
                <a:latin typeface="-apple-system"/>
              </a:rPr>
              <a:t>，在书中他们证明了单层感知器⽆法解决线性不可分问题（例如：异或问题）。由于这个致命的缺陷以及没有及时推⼴感知器到多层神经⽹络中，在</a:t>
            </a:r>
            <a:r>
              <a:rPr lang="en-US" altLang="zh-CN" b="0" i="0">
                <a:solidFill>
                  <a:srgbClr val="ADBAC7"/>
                </a:solidFill>
                <a:effectLst/>
                <a:latin typeface="-apple-system"/>
              </a:rPr>
              <a:t>20</a:t>
            </a:r>
            <a:r>
              <a:rPr lang="zh-CN" altLang="en-US" b="0" i="0">
                <a:solidFill>
                  <a:srgbClr val="ADBAC7"/>
                </a:solidFill>
                <a:effectLst/>
                <a:latin typeface="-apple-system"/>
              </a:rPr>
              <a:t>世纪</a:t>
            </a:r>
            <a:r>
              <a:rPr lang="en-US" altLang="zh-CN" b="0" i="0">
                <a:solidFill>
                  <a:srgbClr val="ADBAC7"/>
                </a:solidFill>
                <a:effectLst/>
                <a:latin typeface="-apple-system"/>
              </a:rPr>
              <a:t>70</a:t>
            </a:r>
            <a:r>
              <a:rPr lang="zh-CN" altLang="en-US" b="0" i="0">
                <a:solidFill>
                  <a:srgbClr val="ADBAC7"/>
                </a:solidFill>
                <a:effectLst/>
                <a:latin typeface="-apple-system"/>
              </a:rPr>
              <a:t>年代，⼈⼯神经⽹络进⼊了第⼀个寒冬期，⼈们对神经⽹络的研究也停滞了将近</a:t>
            </a:r>
            <a:r>
              <a:rPr lang="en-US" altLang="zh-CN" b="0" i="0">
                <a:solidFill>
                  <a:srgbClr val="ADBAC7"/>
                </a:solidFill>
                <a:effectLst/>
                <a:latin typeface="-apple-system"/>
              </a:rPr>
              <a:t>20</a:t>
            </a:r>
            <a:r>
              <a:rPr lang="zh-CN" altLang="en-US" b="0" i="0">
                <a:solidFill>
                  <a:srgbClr val="ADBAC7"/>
                </a:solidFill>
                <a:effectLst/>
                <a:latin typeface="-apple-system"/>
              </a:rPr>
              <a:t>年。</a:t>
            </a:r>
            <a:endParaRPr lang="en-US" altLang="zh-CN" b="0" i="0">
              <a:solidFill>
                <a:srgbClr val="ADBAC7"/>
              </a:solidFill>
              <a:effectLst/>
              <a:latin typeface="-apple-system"/>
            </a:endParaRPr>
          </a:p>
          <a:p>
            <a:pPr algn="l"/>
            <a:endParaRPr lang="zh-CN" altLang="en-US" b="0" i="0">
              <a:solidFill>
                <a:srgbClr val="ADBAC7"/>
              </a:solidFill>
              <a:effectLst/>
              <a:latin typeface="-apple-system"/>
            </a:endParaRPr>
          </a:p>
          <a:p>
            <a:pPr algn="l"/>
            <a:r>
              <a:rPr lang="en-US" altLang="zh-CN" b="1" i="0">
                <a:solidFill>
                  <a:srgbClr val="ADBAC7"/>
                </a:solidFill>
                <a:effectLst/>
                <a:latin typeface="-apple-system"/>
              </a:rPr>
              <a:t>2.</a:t>
            </a:r>
            <a:r>
              <a:rPr lang="zh-CN" altLang="en-US" b="1" i="0">
                <a:solidFill>
                  <a:srgbClr val="ADBAC7"/>
                </a:solidFill>
                <a:effectLst/>
                <a:latin typeface="-apple-system"/>
              </a:rPr>
              <a:t>深度学习的发展阶段</a:t>
            </a:r>
            <a:endParaRPr lang="zh-CN" altLang="en-US" b="0" i="0">
              <a:solidFill>
                <a:srgbClr val="ADBAC7"/>
              </a:solidFill>
              <a:effectLst/>
              <a:latin typeface="-apple-system"/>
            </a:endParaRPr>
          </a:p>
          <a:p>
            <a:pPr algn="l"/>
            <a:r>
              <a:rPr lang="en-US" altLang="zh-CN" b="1" i="0">
                <a:solidFill>
                  <a:srgbClr val="ADBAC7"/>
                </a:solidFill>
                <a:effectLst/>
                <a:latin typeface="-apple-system"/>
              </a:rPr>
              <a:t>1982</a:t>
            </a:r>
            <a:r>
              <a:rPr lang="zh-CN" altLang="en-US" b="1" i="0">
                <a:solidFill>
                  <a:srgbClr val="ADBAC7"/>
                </a:solidFill>
                <a:effectLst/>
                <a:latin typeface="-apple-system"/>
              </a:rPr>
              <a:t>年</a:t>
            </a:r>
            <a:r>
              <a:rPr lang="zh-CN" altLang="en-US" b="0" i="0">
                <a:solidFill>
                  <a:srgbClr val="ADBAC7"/>
                </a:solidFill>
                <a:effectLst/>
                <a:latin typeface="-apple-system"/>
              </a:rPr>
              <a:t>，著名物理学家约翰</a:t>
            </a:r>
            <a:r>
              <a:rPr lang="en-US" altLang="zh-CN" b="0" i="0">
                <a:solidFill>
                  <a:srgbClr val="ADBAC7"/>
                </a:solidFill>
                <a:effectLst/>
                <a:latin typeface="-apple-system"/>
              </a:rPr>
              <a:t>·</a:t>
            </a:r>
            <a:r>
              <a:rPr lang="zh-CN" altLang="en-US" b="0" i="0">
                <a:solidFill>
                  <a:srgbClr val="ADBAC7"/>
                </a:solidFill>
                <a:effectLst/>
                <a:latin typeface="-apple-system"/>
              </a:rPr>
              <a:t>霍普菲尔德发明了</a:t>
            </a:r>
            <a:r>
              <a:rPr lang="en-US" altLang="zh-CN" b="0" i="0">
                <a:solidFill>
                  <a:srgbClr val="ADBAC7"/>
                </a:solidFill>
                <a:effectLst/>
                <a:latin typeface="-apple-system"/>
              </a:rPr>
              <a:t>Hopfield</a:t>
            </a:r>
            <a:r>
              <a:rPr lang="zh-CN" altLang="en-US" b="0" i="0">
                <a:solidFill>
                  <a:srgbClr val="ADBAC7"/>
                </a:solidFill>
                <a:effectLst/>
                <a:latin typeface="-apple-system"/>
              </a:rPr>
              <a:t>神经⽹络。</a:t>
            </a:r>
            <a:r>
              <a:rPr lang="en-US" altLang="zh-CN" b="0" i="0">
                <a:solidFill>
                  <a:srgbClr val="ADBAC7"/>
                </a:solidFill>
                <a:effectLst/>
                <a:latin typeface="-apple-system"/>
              </a:rPr>
              <a:t>Hopfield</a:t>
            </a:r>
            <a:r>
              <a:rPr lang="zh-CN" altLang="en-US" b="0" i="0">
                <a:solidFill>
                  <a:srgbClr val="ADBAC7"/>
                </a:solidFill>
                <a:effectLst/>
                <a:latin typeface="-apple-system"/>
              </a:rPr>
              <a:t>神经⽹络是⼀种结合存储系统和⼆元系统的循环神经⽹络。</a:t>
            </a:r>
            <a:r>
              <a:rPr lang="en-US" altLang="zh-CN" b="0" i="0">
                <a:solidFill>
                  <a:srgbClr val="ADBAC7"/>
                </a:solidFill>
                <a:effectLst/>
                <a:latin typeface="-apple-system"/>
              </a:rPr>
              <a:t>Hopfield⽹</a:t>
            </a:r>
            <a:r>
              <a:rPr lang="zh-CN" altLang="en-US" b="0" i="0">
                <a:solidFill>
                  <a:srgbClr val="ADBAC7"/>
                </a:solidFill>
                <a:effectLst/>
                <a:latin typeface="-apple-system"/>
              </a:rPr>
              <a:t>络也可以模拟⼈类的记忆，根据激活函数的选取不同，有连续型和离散型两种类型，分别⽤于优化计算和联想记忆。但由于容易陷⼊局部最⼩值的缺陷，该算法并未在当时引起很⼤的轰动。</a:t>
            </a:r>
          </a:p>
          <a:p>
            <a:pPr algn="l"/>
            <a:r>
              <a:rPr lang="zh-CN" altLang="en-US" b="1" i="0">
                <a:solidFill>
                  <a:srgbClr val="ADBAC7"/>
                </a:solidFill>
                <a:effectLst/>
                <a:latin typeface="-apple-system"/>
              </a:rPr>
              <a:t>直到</a:t>
            </a:r>
            <a:r>
              <a:rPr lang="en-US" altLang="zh-CN" b="1" i="0">
                <a:solidFill>
                  <a:srgbClr val="ADBAC7"/>
                </a:solidFill>
                <a:effectLst/>
                <a:latin typeface="-apple-system"/>
              </a:rPr>
              <a:t>1986</a:t>
            </a:r>
            <a:r>
              <a:rPr lang="zh-CN" altLang="en-US" b="1" i="0">
                <a:solidFill>
                  <a:srgbClr val="ADBAC7"/>
                </a:solidFill>
                <a:effectLst/>
                <a:latin typeface="-apple-system"/>
              </a:rPr>
              <a:t>年</a:t>
            </a:r>
            <a:r>
              <a:rPr lang="zh-CN" altLang="en-US" b="0" i="0">
                <a:solidFill>
                  <a:srgbClr val="ADBAC7"/>
                </a:solidFill>
                <a:effectLst/>
                <a:latin typeface="-apple-system"/>
              </a:rPr>
              <a:t>，深度学习之⽗杰弗⾥</a:t>
            </a:r>
            <a:r>
              <a:rPr lang="en-US" altLang="zh-CN" b="0" i="0">
                <a:solidFill>
                  <a:srgbClr val="ADBAC7"/>
                </a:solidFill>
                <a:effectLst/>
                <a:latin typeface="-apple-system"/>
              </a:rPr>
              <a:t>·⾟</a:t>
            </a:r>
            <a:r>
              <a:rPr lang="zh-CN" altLang="en-US" b="0" i="0">
                <a:solidFill>
                  <a:srgbClr val="ADBAC7"/>
                </a:solidFill>
                <a:effectLst/>
                <a:latin typeface="-apple-system"/>
              </a:rPr>
              <a:t>顿提出了⼀种适⽤于多层感知器的反向传播算法</a:t>
            </a:r>
            <a:r>
              <a:rPr lang="en-US" altLang="zh-CN" b="0" i="0">
                <a:solidFill>
                  <a:srgbClr val="ADBAC7"/>
                </a:solidFill>
                <a:effectLst/>
                <a:latin typeface="-apple-system"/>
              </a:rPr>
              <a:t>——BP</a:t>
            </a:r>
            <a:r>
              <a:rPr lang="zh-CN" altLang="en-US" b="0" i="0">
                <a:solidFill>
                  <a:srgbClr val="ADBAC7"/>
                </a:solidFill>
                <a:effectLst/>
                <a:latin typeface="-apple-system"/>
              </a:rPr>
              <a:t>算法。</a:t>
            </a:r>
            <a:r>
              <a:rPr lang="en-US" altLang="zh-CN" b="0" i="0">
                <a:solidFill>
                  <a:srgbClr val="ADBAC7"/>
                </a:solidFill>
                <a:effectLst/>
                <a:latin typeface="-apple-system"/>
              </a:rPr>
              <a:t>BP</a:t>
            </a:r>
            <a:r>
              <a:rPr lang="zh-CN" altLang="en-US" b="0" i="0">
                <a:solidFill>
                  <a:srgbClr val="ADBAC7"/>
                </a:solidFill>
                <a:effectLst/>
                <a:latin typeface="-apple-system"/>
              </a:rPr>
              <a:t>算法在传统神经⽹络正向传播的基础上，增加了误差的反向传播过程。反向传播过程不断地调整神经元之间的权值和阈值，直到输出的误差达到减⼩到允许的范围之内，或达到预先设定的训练次数为⽌。</a:t>
            </a:r>
            <a:r>
              <a:rPr lang="en-US" altLang="zh-CN" b="0" i="0">
                <a:solidFill>
                  <a:srgbClr val="ADBAC7"/>
                </a:solidFill>
                <a:effectLst/>
                <a:latin typeface="-apple-system"/>
              </a:rPr>
              <a:t>BP</a:t>
            </a:r>
            <a:r>
              <a:rPr lang="zh-CN" altLang="en-US" b="0" i="0">
                <a:solidFill>
                  <a:srgbClr val="ADBAC7"/>
                </a:solidFill>
                <a:effectLst/>
                <a:latin typeface="-apple-system"/>
              </a:rPr>
              <a:t>算法完美的解决了⾮线性分类问题，让⼈⼯神经⽹络再次的引起了⼈们⼴泛的关注。</a:t>
            </a:r>
          </a:p>
          <a:p>
            <a:pPr algn="l"/>
            <a:r>
              <a:rPr lang="zh-CN" altLang="en-US" b="0" i="0">
                <a:solidFill>
                  <a:srgbClr val="ADBAC7"/>
                </a:solidFill>
                <a:effectLst/>
                <a:latin typeface="-apple-system"/>
              </a:rPr>
              <a:t>但是由于⼋⼗年代计算机的硬件⽔平有限，如：运算能⼒跟不上，这就导致当神经⽹络的规模增⼤时，再使⽤</a:t>
            </a:r>
            <a:r>
              <a:rPr lang="en-US" altLang="zh-CN" b="0" i="0">
                <a:solidFill>
                  <a:srgbClr val="ADBAC7"/>
                </a:solidFill>
                <a:effectLst/>
                <a:latin typeface="-apple-system"/>
              </a:rPr>
              <a:t>BP</a:t>
            </a:r>
            <a:r>
              <a:rPr lang="zh-CN" altLang="en-US" b="0" i="0">
                <a:solidFill>
                  <a:srgbClr val="ADBAC7"/>
                </a:solidFill>
                <a:effectLst/>
                <a:latin typeface="-apple-system"/>
              </a:rPr>
              <a:t>算法会出现“梯度消失”的问题。这使得</a:t>
            </a:r>
            <a:r>
              <a:rPr lang="en-US" altLang="zh-CN" b="0" i="0">
                <a:solidFill>
                  <a:srgbClr val="ADBAC7"/>
                </a:solidFill>
                <a:effectLst/>
                <a:latin typeface="-apple-system"/>
              </a:rPr>
              <a:t>BP</a:t>
            </a:r>
            <a:r>
              <a:rPr lang="zh-CN" altLang="en-US" b="0" i="0">
                <a:solidFill>
                  <a:srgbClr val="ADBAC7"/>
                </a:solidFill>
                <a:effectLst/>
                <a:latin typeface="-apple-system"/>
              </a:rPr>
              <a:t>算法的发展受到了很⼤的限制。再加上</a:t>
            </a:r>
            <a:r>
              <a:rPr lang="en-US" altLang="zh-CN" b="0" i="0">
                <a:solidFill>
                  <a:srgbClr val="ADBAC7"/>
                </a:solidFill>
                <a:effectLst/>
                <a:latin typeface="-apple-system"/>
              </a:rPr>
              <a:t>90</a:t>
            </a:r>
            <a:r>
              <a:rPr lang="zh-CN" altLang="en-US" b="0" i="0">
                <a:solidFill>
                  <a:srgbClr val="ADBAC7"/>
                </a:solidFill>
                <a:effectLst/>
                <a:latin typeface="-apple-system"/>
              </a:rPr>
              <a:t>年代中期，以</a:t>
            </a:r>
            <a:r>
              <a:rPr lang="en-US" altLang="zh-CN" b="0" i="0">
                <a:solidFill>
                  <a:srgbClr val="ADBAC7"/>
                </a:solidFill>
                <a:effectLst/>
                <a:latin typeface="-apple-system"/>
              </a:rPr>
              <a:t>SVM</a:t>
            </a:r>
            <a:r>
              <a:rPr lang="zh-CN" altLang="en-US" b="0" i="0">
                <a:solidFill>
                  <a:srgbClr val="ADBAC7"/>
                </a:solidFill>
                <a:effectLst/>
                <a:latin typeface="-apple-system"/>
              </a:rPr>
              <a:t>为代表的其它浅层机器学习算法被提出，并在分类、回归问题上均取得了很好的效果，其原理⼜明显不同于神经⽹络模型，所以⼈⼯神经⽹络的发展再次进⼊了瓶颈期。</a:t>
            </a:r>
          </a:p>
          <a:p>
            <a:pPr algn="l"/>
            <a:br>
              <a:rPr lang="zh-CN" altLang="en-US"/>
            </a:br>
            <a:r>
              <a:rPr lang="en-US" altLang="zh-CN" b="1" i="0">
                <a:solidFill>
                  <a:srgbClr val="ADBAC7"/>
                </a:solidFill>
                <a:effectLst/>
                <a:latin typeface="-apple-system"/>
              </a:rPr>
              <a:t>3.</a:t>
            </a:r>
            <a:r>
              <a:rPr lang="zh-CN" altLang="en-US" b="1" i="0">
                <a:solidFill>
                  <a:srgbClr val="ADBAC7"/>
                </a:solidFill>
                <a:effectLst/>
                <a:latin typeface="-apple-system"/>
              </a:rPr>
              <a:t>深度学习的爆发阶段</a:t>
            </a:r>
            <a:endParaRPr lang="zh-CN" altLang="en-US" b="0" i="0">
              <a:solidFill>
                <a:srgbClr val="ADBAC7"/>
              </a:solidFill>
              <a:effectLst/>
              <a:latin typeface="-apple-system"/>
            </a:endParaRPr>
          </a:p>
          <a:p>
            <a:pPr algn="l"/>
            <a:r>
              <a:rPr lang="en-US" altLang="zh-CN" b="1" i="0">
                <a:solidFill>
                  <a:srgbClr val="ADBAC7"/>
                </a:solidFill>
                <a:effectLst/>
                <a:latin typeface="-apple-system"/>
              </a:rPr>
              <a:t>2006</a:t>
            </a:r>
            <a:r>
              <a:rPr lang="zh-CN" altLang="en-US" b="1" i="0">
                <a:solidFill>
                  <a:srgbClr val="ADBAC7"/>
                </a:solidFill>
                <a:effectLst/>
                <a:latin typeface="-apple-system"/>
              </a:rPr>
              <a:t>年</a:t>
            </a:r>
            <a:r>
              <a:rPr lang="zh-CN" altLang="en-US" b="0" i="0">
                <a:solidFill>
                  <a:srgbClr val="ADBAC7"/>
                </a:solidFill>
                <a:effectLst/>
                <a:latin typeface="-apple-system"/>
              </a:rPr>
              <a:t>，杰弗⾥</a:t>
            </a:r>
            <a:r>
              <a:rPr lang="en-US" altLang="zh-CN" b="0" i="0">
                <a:solidFill>
                  <a:srgbClr val="ADBAC7"/>
                </a:solidFill>
                <a:effectLst/>
                <a:latin typeface="-apple-system"/>
              </a:rPr>
              <a:t>·⾟</a:t>
            </a:r>
            <a:r>
              <a:rPr lang="zh-CN" altLang="en-US" b="0" i="0">
                <a:solidFill>
                  <a:srgbClr val="ADBAC7"/>
                </a:solidFill>
                <a:effectLst/>
                <a:latin typeface="-apple-system"/>
              </a:rPr>
              <a:t>顿以及他的学⽣鲁斯兰</a:t>
            </a:r>
            <a:r>
              <a:rPr lang="en-US" altLang="zh-CN" b="0" i="0">
                <a:solidFill>
                  <a:srgbClr val="ADBAC7"/>
                </a:solidFill>
                <a:effectLst/>
                <a:latin typeface="-apple-system"/>
              </a:rPr>
              <a:t>·</a:t>
            </a:r>
            <a:r>
              <a:rPr lang="zh-CN" altLang="en-US" b="0" i="0">
                <a:solidFill>
                  <a:srgbClr val="ADBAC7"/>
                </a:solidFill>
                <a:effectLst/>
                <a:latin typeface="-apple-system"/>
              </a:rPr>
              <a:t>萨拉赫丁诺夫正式提出了深度学习的概念。他们在世界顶级学术期刊</a:t>
            </a:r>
            <a:r>
              <a:rPr lang="en-US" altLang="zh-CN" b="0" i="0">
                <a:solidFill>
                  <a:srgbClr val="ADBAC7"/>
                </a:solidFill>
                <a:effectLst/>
                <a:latin typeface="-apple-system"/>
              </a:rPr>
              <a:t>《</a:t>
            </a:r>
            <a:r>
              <a:rPr lang="zh-CN" altLang="en-US" b="0" i="0">
                <a:solidFill>
                  <a:srgbClr val="ADBAC7"/>
                </a:solidFill>
                <a:effectLst/>
                <a:latin typeface="-apple-system"/>
              </a:rPr>
              <a:t>科学</a:t>
            </a:r>
            <a:r>
              <a:rPr lang="en-US" altLang="zh-CN" b="0" i="0">
                <a:solidFill>
                  <a:srgbClr val="ADBAC7"/>
                </a:solidFill>
                <a:effectLst/>
                <a:latin typeface="-apple-system"/>
              </a:rPr>
              <a:t>》</a:t>
            </a:r>
            <a:r>
              <a:rPr lang="zh-CN" altLang="en-US" b="0" i="0">
                <a:solidFill>
                  <a:srgbClr val="ADBAC7"/>
                </a:solidFill>
                <a:effectLst/>
                <a:latin typeface="-apple-system"/>
              </a:rPr>
              <a:t>发表的⼀篇⽂章中详细的给出了“梯度消失”问题的解决⽅案</a:t>
            </a:r>
            <a:r>
              <a:rPr lang="en-US" altLang="zh-CN" b="0" i="0">
                <a:solidFill>
                  <a:srgbClr val="ADBAC7"/>
                </a:solidFill>
                <a:effectLst/>
                <a:latin typeface="-apple-system"/>
              </a:rPr>
              <a:t>——</a:t>
            </a:r>
            <a:r>
              <a:rPr lang="zh-CN" altLang="en-US" b="0" i="0">
                <a:solidFill>
                  <a:srgbClr val="ADBAC7"/>
                </a:solidFill>
                <a:effectLst/>
                <a:latin typeface="-apple-system"/>
              </a:rPr>
              <a:t>通过⽆监督的学习⽅法逐层训练算法，再使⽤有监督的反向传播算法进⾏调优。该深度学习⽅法的提出，⽴即在学术圈引起了巨⼤的反响，以斯坦福⼤学、多伦多⼤学为代表的众多世界知名⾼校纷纷投⼊巨⼤的⼈⼒、财⼒进⾏深度学习领域的相关研究。⽽后⼜在迅速蔓延到⼯业界中。</a:t>
            </a:r>
          </a:p>
          <a:p>
            <a:r>
              <a:rPr lang="en-US" altLang="zh-CN" b="1" i="0">
                <a:solidFill>
                  <a:srgbClr val="ADBAC7"/>
                </a:solidFill>
                <a:effectLst/>
                <a:latin typeface="-apple-system"/>
              </a:rPr>
              <a:t>2012</a:t>
            </a:r>
            <a:r>
              <a:rPr lang="zh-CN" altLang="en-US" b="1" i="0">
                <a:solidFill>
                  <a:srgbClr val="ADBAC7"/>
                </a:solidFill>
                <a:effectLst/>
                <a:latin typeface="-apple-system"/>
              </a:rPr>
              <a:t>年</a:t>
            </a:r>
            <a:r>
              <a:rPr lang="zh-CN" altLang="en-US" b="0" i="0">
                <a:solidFill>
                  <a:srgbClr val="ADBAC7"/>
                </a:solidFill>
                <a:effectLst/>
                <a:latin typeface="-apple-system"/>
              </a:rPr>
              <a:t>，在著名的</a:t>
            </a:r>
            <a:r>
              <a:rPr lang="en-US" altLang="zh-CN" b="0" i="0">
                <a:solidFill>
                  <a:srgbClr val="ADBAC7"/>
                </a:solidFill>
                <a:effectLst/>
                <a:latin typeface="-apple-system"/>
              </a:rPr>
              <a:t>ImageNet</a:t>
            </a:r>
            <a:r>
              <a:rPr lang="zh-CN" altLang="en-US" b="0" i="0">
                <a:solidFill>
                  <a:srgbClr val="ADBAC7"/>
                </a:solidFill>
                <a:effectLst/>
                <a:latin typeface="-apple-system"/>
              </a:rPr>
              <a:t>图像识别⼤赛中，杰弗⾥</a:t>
            </a:r>
            <a:r>
              <a:rPr lang="en-US" altLang="zh-CN" b="0" i="0">
                <a:solidFill>
                  <a:srgbClr val="ADBAC7"/>
                </a:solidFill>
                <a:effectLst/>
                <a:latin typeface="-apple-system"/>
              </a:rPr>
              <a:t>·⾟</a:t>
            </a:r>
            <a:r>
              <a:rPr lang="zh-CN" altLang="en-US" b="0" i="0">
                <a:solidFill>
                  <a:srgbClr val="ADBAC7"/>
                </a:solidFill>
                <a:effectLst/>
                <a:latin typeface="-apple-system"/>
              </a:rPr>
              <a:t>顿领导的⼩组采⽤深度学习模型</a:t>
            </a:r>
            <a:r>
              <a:rPr lang="en-US" altLang="zh-CN" b="0" i="0" err="1">
                <a:solidFill>
                  <a:srgbClr val="ADBAC7"/>
                </a:solidFill>
                <a:effectLst/>
                <a:latin typeface="-apple-system"/>
              </a:rPr>
              <a:t>AlexNet</a:t>
            </a:r>
            <a:r>
              <a:rPr lang="en-US" altLang="zh-CN" b="0" i="0">
                <a:solidFill>
                  <a:srgbClr val="ADBAC7"/>
                </a:solidFill>
                <a:effectLst/>
                <a:latin typeface="-apple-system"/>
              </a:rPr>
              <a:t>⼀</a:t>
            </a:r>
            <a:r>
              <a:rPr lang="zh-CN" altLang="en-US" b="0" i="0">
                <a:solidFill>
                  <a:srgbClr val="ADBAC7"/>
                </a:solidFill>
                <a:effectLst/>
                <a:latin typeface="-apple-system"/>
              </a:rPr>
              <a:t>举夺冠。</a:t>
            </a:r>
            <a:r>
              <a:rPr lang="en-US" altLang="zh-CN" b="0" i="0" err="1">
                <a:solidFill>
                  <a:srgbClr val="ADBAC7"/>
                </a:solidFill>
                <a:effectLst/>
                <a:latin typeface="-apple-system"/>
              </a:rPr>
              <a:t>AlexNet</a:t>
            </a:r>
            <a:r>
              <a:rPr lang="zh-CN" altLang="en-US" b="0" i="0">
                <a:solidFill>
                  <a:srgbClr val="ADBAC7"/>
                </a:solidFill>
                <a:effectLst/>
                <a:latin typeface="-apple-system"/>
              </a:rPr>
              <a:t>采⽤</a:t>
            </a:r>
            <a:r>
              <a:rPr lang="en-US" altLang="zh-CN" b="0" i="0" err="1">
                <a:solidFill>
                  <a:srgbClr val="ADBAC7"/>
                </a:solidFill>
                <a:effectLst/>
                <a:latin typeface="-apple-system"/>
              </a:rPr>
              <a:t>ReLU</a:t>
            </a:r>
            <a:r>
              <a:rPr lang="zh-CN" altLang="en-US" b="0" i="0">
                <a:solidFill>
                  <a:srgbClr val="ADBAC7"/>
                </a:solidFill>
                <a:effectLst/>
                <a:latin typeface="-apple-system"/>
              </a:rPr>
              <a:t>激活函数，从根本上解决了梯度消失问题，并采⽤</a:t>
            </a:r>
            <a:r>
              <a:rPr lang="en-US" altLang="zh-CN" b="0" i="0">
                <a:solidFill>
                  <a:srgbClr val="ADBAC7"/>
                </a:solidFill>
                <a:effectLst/>
                <a:latin typeface="-apple-system"/>
              </a:rPr>
              <a:t>GPU</a:t>
            </a:r>
            <a:r>
              <a:rPr lang="zh-CN" altLang="en-US" b="0" i="0">
                <a:solidFill>
                  <a:srgbClr val="ADBAC7"/>
                </a:solidFill>
                <a:effectLst/>
                <a:latin typeface="-apple-system"/>
              </a:rPr>
              <a:t>极⼤的提⾼了模型的运算速度。同年，由斯坦福⼤学著名的吴恩达教授和世界顶尖计算机专家</a:t>
            </a:r>
            <a:r>
              <a:rPr lang="en-US" altLang="zh-CN" b="0" i="0">
                <a:solidFill>
                  <a:srgbClr val="ADBAC7"/>
                </a:solidFill>
                <a:effectLst/>
                <a:latin typeface="-apple-system"/>
              </a:rPr>
              <a:t>Jeff Dean</a:t>
            </a:r>
            <a:r>
              <a:rPr lang="zh-CN" altLang="en-US" b="0" i="0">
                <a:solidFill>
                  <a:srgbClr val="ADBAC7"/>
                </a:solidFill>
                <a:effectLst/>
                <a:latin typeface="-apple-system"/>
              </a:rPr>
              <a:t>共同主导的深度神经⽹络</a:t>
            </a:r>
            <a:r>
              <a:rPr lang="en-US" altLang="zh-CN" b="0" i="0">
                <a:solidFill>
                  <a:srgbClr val="ADBAC7"/>
                </a:solidFill>
                <a:effectLst/>
                <a:latin typeface="-apple-system"/>
              </a:rPr>
              <a:t>——DNN</a:t>
            </a:r>
            <a:r>
              <a:rPr lang="zh-CN" altLang="en-US" b="0" i="0">
                <a:solidFill>
                  <a:srgbClr val="ADBAC7"/>
                </a:solidFill>
                <a:effectLst/>
                <a:latin typeface="-apple-system"/>
              </a:rPr>
              <a:t>技术在图像识别领域取得了惊⼈的成绩，在</a:t>
            </a:r>
            <a:r>
              <a:rPr lang="en-US" altLang="zh-CN" b="0" i="0">
                <a:solidFill>
                  <a:srgbClr val="ADBAC7"/>
                </a:solidFill>
                <a:effectLst/>
                <a:latin typeface="-apple-system"/>
              </a:rPr>
              <a:t>ImageNet</a:t>
            </a:r>
            <a:r>
              <a:rPr lang="zh-CN" altLang="en-US" b="0" i="0">
                <a:solidFill>
                  <a:srgbClr val="ADBAC7"/>
                </a:solidFill>
                <a:effectLst/>
                <a:latin typeface="-apple-system"/>
              </a:rPr>
              <a:t>评测中成功的把错误率从</a:t>
            </a:r>
            <a:r>
              <a:rPr lang="en-US" altLang="zh-CN" b="0" i="0">
                <a:solidFill>
                  <a:srgbClr val="ADBAC7"/>
                </a:solidFill>
                <a:effectLst/>
                <a:latin typeface="-apple-system"/>
              </a:rPr>
              <a:t>26</a:t>
            </a:r>
            <a:r>
              <a:rPr lang="zh-CN" altLang="en-US" b="0" i="0">
                <a:solidFill>
                  <a:srgbClr val="ADBAC7"/>
                </a:solidFill>
                <a:effectLst/>
                <a:latin typeface="-apple-system"/>
              </a:rPr>
              <a:t>％降低到了</a:t>
            </a:r>
            <a:r>
              <a:rPr lang="en-US" altLang="zh-CN" b="0" i="0">
                <a:solidFill>
                  <a:srgbClr val="ADBAC7"/>
                </a:solidFill>
                <a:effectLst/>
                <a:latin typeface="-apple-system"/>
              </a:rPr>
              <a:t>15</a:t>
            </a:r>
            <a:r>
              <a:rPr lang="zh-CN" altLang="en-US" b="0" i="0">
                <a:solidFill>
                  <a:srgbClr val="ADBAC7"/>
                </a:solidFill>
                <a:effectLst/>
                <a:latin typeface="-apple-system"/>
              </a:rPr>
              <a:t>％。深度学习算法在世界⼤赛的脱颖⽽出，也再⼀次吸引了学术界和⼯业界对于深度学习领域的关注。</a:t>
            </a:r>
            <a:endParaRPr lang="en-US" altLang="zh-CN" b="0" i="0">
              <a:solidFill>
                <a:srgbClr val="ADBAC7"/>
              </a:solidFill>
              <a:effectLst/>
              <a:latin typeface="-apple-system"/>
            </a:endParaRPr>
          </a:p>
          <a:p>
            <a:pPr algn="l"/>
            <a:r>
              <a:rPr lang="zh-CN" altLang="en-US" b="0" i="0">
                <a:solidFill>
                  <a:srgbClr val="ADBAC7"/>
                </a:solidFill>
                <a:effectLst/>
                <a:latin typeface="-apple-system"/>
              </a:rPr>
              <a:t>随着深度学习技术的不断进步以及数据处理能⼒的不断提升，</a:t>
            </a:r>
            <a:r>
              <a:rPr lang="en-US" altLang="zh-CN" b="0" i="0">
                <a:solidFill>
                  <a:srgbClr val="ADBAC7"/>
                </a:solidFill>
                <a:effectLst/>
                <a:latin typeface="-apple-system"/>
              </a:rPr>
              <a:t>2014</a:t>
            </a:r>
            <a:r>
              <a:rPr lang="zh-CN" altLang="en-US" b="0" i="0">
                <a:solidFill>
                  <a:srgbClr val="ADBAC7"/>
                </a:solidFill>
                <a:effectLst/>
                <a:latin typeface="-apple-system"/>
              </a:rPr>
              <a:t>年，</a:t>
            </a:r>
            <a:r>
              <a:rPr lang="en-US" altLang="zh-CN" b="0" i="0">
                <a:solidFill>
                  <a:srgbClr val="ADBAC7"/>
                </a:solidFill>
                <a:effectLst/>
                <a:latin typeface="-apple-system"/>
              </a:rPr>
              <a:t>Facebook</a:t>
            </a:r>
            <a:r>
              <a:rPr lang="zh-CN" altLang="en-US" b="0" i="0">
                <a:solidFill>
                  <a:srgbClr val="ADBAC7"/>
                </a:solidFill>
                <a:effectLst/>
                <a:latin typeface="-apple-system"/>
              </a:rPr>
              <a:t>基于深度学习技术的</a:t>
            </a:r>
            <a:r>
              <a:rPr lang="en-US" altLang="zh-CN" b="0" i="0" err="1">
                <a:solidFill>
                  <a:srgbClr val="ADBAC7"/>
                </a:solidFill>
                <a:effectLst/>
                <a:latin typeface="-apple-system"/>
              </a:rPr>
              <a:t>DeepFace</a:t>
            </a:r>
            <a:r>
              <a:rPr lang="zh-CN" altLang="en-US" b="0" i="0">
                <a:solidFill>
                  <a:srgbClr val="ADBAC7"/>
                </a:solidFill>
                <a:effectLst/>
                <a:latin typeface="-apple-system"/>
              </a:rPr>
              <a:t>项⽬，在⼈脸识别⽅⾯的准确率已经能达到</a:t>
            </a:r>
            <a:r>
              <a:rPr lang="en-US" altLang="zh-CN" b="0" i="0">
                <a:solidFill>
                  <a:srgbClr val="ADBAC7"/>
                </a:solidFill>
                <a:effectLst/>
                <a:latin typeface="-apple-system"/>
              </a:rPr>
              <a:t>97%</a:t>
            </a:r>
            <a:r>
              <a:rPr lang="zh-CN" altLang="en-US" b="0" i="0">
                <a:solidFill>
                  <a:srgbClr val="ADBAC7"/>
                </a:solidFill>
                <a:effectLst/>
                <a:latin typeface="-apple-system"/>
              </a:rPr>
              <a:t>以上，跟⼈类识别的准确率⼏乎没有差别。这样的结果也再⼀次证明了深度学习算法在图像识别⽅⾯的⼀骑绝尘。</a:t>
            </a:r>
          </a:p>
          <a:p>
            <a:pPr algn="l"/>
            <a:r>
              <a:rPr lang="en-US" altLang="zh-CN" b="1" i="0">
                <a:solidFill>
                  <a:srgbClr val="ADBAC7"/>
                </a:solidFill>
                <a:effectLst/>
                <a:latin typeface="-apple-system"/>
              </a:rPr>
              <a:t>2016</a:t>
            </a:r>
            <a:r>
              <a:rPr lang="zh-CN" altLang="en-US" b="1" i="0">
                <a:solidFill>
                  <a:srgbClr val="ADBAC7"/>
                </a:solidFill>
                <a:effectLst/>
                <a:latin typeface="-apple-system"/>
              </a:rPr>
              <a:t>年</a:t>
            </a:r>
            <a:r>
              <a:rPr lang="zh-CN" altLang="en-US" b="0" i="0">
                <a:solidFill>
                  <a:srgbClr val="ADBAC7"/>
                </a:solidFill>
                <a:effectLst/>
                <a:latin typeface="-apple-system"/>
              </a:rPr>
              <a:t>，随着⾕歌公司基于深度学习开发的</a:t>
            </a:r>
            <a:r>
              <a:rPr lang="en-US" altLang="zh-CN" b="0" i="0">
                <a:solidFill>
                  <a:srgbClr val="ADBAC7"/>
                </a:solidFill>
                <a:effectLst/>
                <a:latin typeface="-apple-system"/>
              </a:rPr>
              <a:t>AlphaGo</a:t>
            </a:r>
            <a:r>
              <a:rPr lang="zh-CN" altLang="en-US" b="0" i="0">
                <a:solidFill>
                  <a:srgbClr val="ADBAC7"/>
                </a:solidFill>
                <a:effectLst/>
                <a:latin typeface="-apple-system"/>
              </a:rPr>
              <a:t>以</a:t>
            </a:r>
            <a:r>
              <a:rPr lang="en-US" altLang="zh-CN" b="0" i="0">
                <a:solidFill>
                  <a:srgbClr val="ADBAC7"/>
                </a:solidFill>
                <a:effectLst/>
                <a:latin typeface="-apple-system"/>
              </a:rPr>
              <a:t>4:1</a:t>
            </a:r>
            <a:r>
              <a:rPr lang="zh-CN" altLang="en-US" b="0" i="0">
                <a:solidFill>
                  <a:srgbClr val="ADBAC7"/>
                </a:solidFill>
                <a:effectLst/>
                <a:latin typeface="-apple-system"/>
              </a:rPr>
              <a:t>的⽐分战胜了国际顶尖围棋⾼⼿李世⽯，深度学习的热度⼀时⽆两。后来，</a:t>
            </a:r>
            <a:r>
              <a:rPr lang="en-US" altLang="zh-CN" b="0" i="0">
                <a:solidFill>
                  <a:srgbClr val="ADBAC7"/>
                </a:solidFill>
                <a:effectLst/>
                <a:latin typeface="-apple-system"/>
              </a:rPr>
              <a:t>AlphaGo⼜</a:t>
            </a:r>
            <a:r>
              <a:rPr lang="zh-CN" altLang="en-US" b="0" i="0">
                <a:solidFill>
                  <a:srgbClr val="ADBAC7"/>
                </a:solidFill>
                <a:effectLst/>
                <a:latin typeface="-apple-system"/>
              </a:rPr>
              <a:t>接连和众多世界级围棋⾼⼿过招，均取得了完胜。这也证明了在围棋界，基于深度学习技术的机器⼈已经超越了⼈类。</a:t>
            </a:r>
          </a:p>
          <a:p>
            <a:r>
              <a:rPr lang="en-US" altLang="zh-CN" b="1" i="0">
                <a:solidFill>
                  <a:srgbClr val="ADBAC7"/>
                </a:solidFill>
                <a:effectLst/>
                <a:latin typeface="-apple-system"/>
              </a:rPr>
              <a:t>2017</a:t>
            </a:r>
            <a:r>
              <a:rPr lang="zh-CN" altLang="en-US" b="1" i="0">
                <a:solidFill>
                  <a:srgbClr val="ADBAC7"/>
                </a:solidFill>
                <a:effectLst/>
                <a:latin typeface="-apple-system"/>
              </a:rPr>
              <a:t>年</a:t>
            </a:r>
            <a:r>
              <a:rPr lang="zh-CN" altLang="en-US" b="0" i="0">
                <a:solidFill>
                  <a:srgbClr val="ADBAC7"/>
                </a:solidFill>
                <a:effectLst/>
                <a:latin typeface="-apple-system"/>
              </a:rPr>
              <a:t>，基于强化学习算法的</a:t>
            </a:r>
            <a:r>
              <a:rPr lang="en-US" altLang="zh-CN" b="0" i="0">
                <a:solidFill>
                  <a:srgbClr val="ADBAC7"/>
                </a:solidFill>
                <a:effectLst/>
                <a:latin typeface="-apple-system"/>
              </a:rPr>
              <a:t>AlphaGo</a:t>
            </a:r>
            <a:r>
              <a:rPr lang="zh-CN" altLang="en-US" b="0" i="0">
                <a:solidFill>
                  <a:srgbClr val="ADBAC7"/>
                </a:solidFill>
                <a:effectLst/>
                <a:latin typeface="-apple-system"/>
              </a:rPr>
              <a:t>升级版</a:t>
            </a:r>
            <a:r>
              <a:rPr lang="en-US" altLang="zh-CN" b="0" i="0">
                <a:solidFill>
                  <a:srgbClr val="ADBAC7"/>
                </a:solidFill>
                <a:effectLst/>
                <a:latin typeface="-apple-system"/>
              </a:rPr>
              <a:t>AlphaGo Zero</a:t>
            </a:r>
            <a:r>
              <a:rPr lang="zh-CN" altLang="en-US" b="0" i="0">
                <a:solidFill>
                  <a:srgbClr val="ADBAC7"/>
                </a:solidFill>
                <a:effectLst/>
                <a:latin typeface="-apple-system"/>
              </a:rPr>
              <a:t>横空出世。其采⽤“从零开始”、“⽆师⾃通”的学习模式，以</a:t>
            </a:r>
            <a:r>
              <a:rPr lang="en-US" altLang="zh-CN" b="0" i="0">
                <a:solidFill>
                  <a:srgbClr val="ADBAC7"/>
                </a:solidFill>
                <a:effectLst/>
                <a:latin typeface="-apple-system"/>
              </a:rPr>
              <a:t>100:0</a:t>
            </a:r>
            <a:r>
              <a:rPr lang="zh-CN" altLang="en-US" b="0" i="0">
                <a:solidFill>
                  <a:srgbClr val="ADBAC7"/>
                </a:solidFill>
                <a:effectLst/>
                <a:latin typeface="-apple-system"/>
              </a:rPr>
              <a:t>的⽐分轻⽽易举打败了之前的</a:t>
            </a:r>
            <a:r>
              <a:rPr lang="en-US" altLang="zh-CN" b="0" i="0">
                <a:solidFill>
                  <a:srgbClr val="ADBAC7"/>
                </a:solidFill>
                <a:effectLst/>
                <a:latin typeface="-apple-system"/>
              </a:rPr>
              <a:t>AlphaGo</a:t>
            </a:r>
            <a:r>
              <a:rPr lang="zh-CN" altLang="en-US" b="0" i="0">
                <a:solidFill>
                  <a:srgbClr val="ADBAC7"/>
                </a:solidFill>
                <a:effectLst/>
                <a:latin typeface="-apple-system"/>
              </a:rPr>
              <a:t>。除了围棋，它还精通国际象棋等其它棋类游戏，可以说是真正的棋类“天才”。此外在这⼀年，深度学习的相关算法在医疗、⾦融、艺术、⽆⼈驾驶等多个领域均取得了显著的成果。所以，也有专家把</a:t>
            </a:r>
            <a:r>
              <a:rPr lang="en-US" altLang="zh-CN" b="0" i="0">
                <a:solidFill>
                  <a:srgbClr val="ADBAC7"/>
                </a:solidFill>
                <a:effectLst/>
                <a:latin typeface="-apple-system"/>
              </a:rPr>
              <a:t>2017</a:t>
            </a:r>
            <a:r>
              <a:rPr lang="zh-CN" altLang="en-US" b="0" i="0">
                <a:solidFill>
                  <a:srgbClr val="ADBAC7"/>
                </a:solidFill>
                <a:effectLst/>
                <a:latin typeface="-apple-system"/>
              </a:rPr>
              <a:t>年看作是深度学习甚⾄是⼈⼯智能发展最为突飞猛进的⼀年。</a:t>
            </a:r>
            <a:br>
              <a:rPr lang="zh-CN" altLang="en-US"/>
            </a:b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109772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81302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0189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432665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a:t>模型在 </a:t>
            </a:r>
            <a:r>
              <a:rPr lang="en-US" altLang="zh-CN"/>
              <a:t>1200</a:t>
            </a:r>
            <a:r>
              <a:rPr lang="zh-CN" altLang="en-US"/>
              <a:t>万张训练图像上进行训练，另外还有 </a:t>
            </a:r>
            <a:r>
              <a:rPr lang="en-US" altLang="zh-CN"/>
              <a:t>50,000 </a:t>
            </a:r>
            <a:r>
              <a:rPr lang="zh-CN" altLang="en-US"/>
              <a:t>张图像用于验证（每个同义词集 </a:t>
            </a:r>
            <a:r>
              <a:rPr lang="en-US" altLang="zh-CN"/>
              <a:t>50 </a:t>
            </a:r>
            <a:r>
              <a:rPr lang="zh-CN" altLang="en-US"/>
              <a:t>张图像）和 </a:t>
            </a:r>
            <a:r>
              <a:rPr lang="en-US" altLang="zh-CN"/>
              <a:t>100,000 </a:t>
            </a:r>
            <a:r>
              <a:rPr lang="zh-CN" altLang="en-US"/>
              <a:t>张图像用于测试（每个同义词集 </a:t>
            </a:r>
            <a:r>
              <a:rPr lang="en-US" altLang="zh-CN"/>
              <a:t>100 </a:t>
            </a:r>
            <a:r>
              <a:rPr lang="zh-CN" altLang="en-US"/>
              <a:t>张图像）。</a:t>
            </a:r>
            <a:endParaRPr lang="en-US" altLang="zh-CN"/>
          </a:p>
          <a:p>
            <a:pPr marL="0" indent="0">
              <a:buFont typeface="Arial" panose="020B0604020202020204" pitchFamily="34" charset="0"/>
              <a:buNone/>
            </a:pPr>
            <a:r>
              <a:rPr lang="zh-CN" altLang="en-US"/>
              <a:t>这 </a:t>
            </a:r>
            <a:r>
              <a:rPr lang="en-US" altLang="zh-CN"/>
              <a:t>1,000 </a:t>
            </a:r>
            <a:r>
              <a:rPr lang="zh-CN" altLang="en-US"/>
              <a:t>个图像类别代表了我们在日常生活中可能遇到的各种对象类别，例如狗、猫、各种家居物品、车辆类型等等</a:t>
            </a: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449203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a:solidFill>
                  <a:srgbClr val="ADBAC7"/>
                </a:solidFill>
                <a:effectLst/>
                <a:latin typeface="-apple-system"/>
              </a:rPr>
              <a:t>2012</a:t>
            </a:r>
            <a:r>
              <a:rPr lang="zh-CN" altLang="en-US" b="1" i="0">
                <a:solidFill>
                  <a:srgbClr val="ADBAC7"/>
                </a:solidFill>
                <a:effectLst/>
                <a:latin typeface="-apple-system"/>
              </a:rPr>
              <a:t>年</a:t>
            </a:r>
            <a:r>
              <a:rPr lang="zh-CN" altLang="en-US" b="0" i="0">
                <a:solidFill>
                  <a:srgbClr val="ADBAC7"/>
                </a:solidFill>
                <a:effectLst/>
                <a:latin typeface="-apple-system"/>
              </a:rPr>
              <a:t>，在著名的</a:t>
            </a:r>
            <a:r>
              <a:rPr lang="en-US" altLang="zh-CN" b="0" i="0">
                <a:solidFill>
                  <a:srgbClr val="ADBAC7"/>
                </a:solidFill>
                <a:effectLst/>
                <a:latin typeface="-apple-system"/>
              </a:rPr>
              <a:t>ImageNet</a:t>
            </a:r>
            <a:r>
              <a:rPr lang="zh-CN" altLang="en-US" b="0" i="0">
                <a:solidFill>
                  <a:srgbClr val="ADBAC7"/>
                </a:solidFill>
                <a:effectLst/>
                <a:latin typeface="-apple-system"/>
              </a:rPr>
              <a:t>图像识别⼤赛中，杰弗⾥</a:t>
            </a:r>
            <a:r>
              <a:rPr lang="en-US" altLang="zh-CN" b="0" i="0">
                <a:solidFill>
                  <a:srgbClr val="ADBAC7"/>
                </a:solidFill>
                <a:effectLst/>
                <a:latin typeface="-apple-system"/>
              </a:rPr>
              <a:t>·⾟</a:t>
            </a:r>
            <a:r>
              <a:rPr lang="zh-CN" altLang="en-US" b="0" i="0">
                <a:solidFill>
                  <a:srgbClr val="ADBAC7"/>
                </a:solidFill>
                <a:effectLst/>
                <a:latin typeface="-apple-system"/>
              </a:rPr>
              <a:t>顿领导的⼩组采⽤深度学习模型</a:t>
            </a:r>
            <a:r>
              <a:rPr lang="en-US" altLang="zh-CN" b="0" i="0" err="1">
                <a:solidFill>
                  <a:srgbClr val="ADBAC7"/>
                </a:solidFill>
                <a:effectLst/>
                <a:latin typeface="-apple-system"/>
              </a:rPr>
              <a:t>AlexNet</a:t>
            </a:r>
            <a:r>
              <a:rPr lang="en-US" altLang="zh-CN" b="0" i="0">
                <a:solidFill>
                  <a:srgbClr val="ADBAC7"/>
                </a:solidFill>
                <a:effectLst/>
                <a:latin typeface="-apple-system"/>
              </a:rPr>
              <a:t>⼀</a:t>
            </a:r>
            <a:r>
              <a:rPr lang="zh-CN" altLang="en-US" b="0" i="0">
                <a:solidFill>
                  <a:srgbClr val="ADBAC7"/>
                </a:solidFill>
                <a:effectLst/>
                <a:latin typeface="-apple-system"/>
              </a:rPr>
              <a:t>举夺冠。</a:t>
            </a:r>
            <a:r>
              <a:rPr lang="en-US" altLang="zh-CN" b="0" i="0" err="1">
                <a:solidFill>
                  <a:srgbClr val="ADBAC7"/>
                </a:solidFill>
                <a:effectLst/>
                <a:latin typeface="-apple-system"/>
              </a:rPr>
              <a:t>AlexNet</a:t>
            </a:r>
            <a:r>
              <a:rPr lang="zh-CN" altLang="en-US" b="0" i="0">
                <a:solidFill>
                  <a:srgbClr val="ADBAC7"/>
                </a:solidFill>
                <a:effectLst/>
                <a:latin typeface="-apple-system"/>
              </a:rPr>
              <a:t>采⽤</a:t>
            </a:r>
            <a:r>
              <a:rPr lang="en-US" altLang="zh-CN" b="0" i="0" err="1">
                <a:solidFill>
                  <a:srgbClr val="ADBAC7"/>
                </a:solidFill>
                <a:effectLst/>
                <a:latin typeface="-apple-system"/>
              </a:rPr>
              <a:t>ReLU</a:t>
            </a:r>
            <a:r>
              <a:rPr lang="zh-CN" altLang="en-US" b="0" i="0">
                <a:solidFill>
                  <a:srgbClr val="ADBAC7"/>
                </a:solidFill>
                <a:effectLst/>
                <a:latin typeface="-apple-system"/>
              </a:rPr>
              <a:t>激活函数，从根本上解决了梯度消失问题，并采⽤</a:t>
            </a:r>
            <a:r>
              <a:rPr lang="en-US" altLang="zh-CN" b="0" i="0">
                <a:solidFill>
                  <a:srgbClr val="ADBAC7"/>
                </a:solidFill>
                <a:effectLst/>
                <a:latin typeface="-apple-system"/>
              </a:rPr>
              <a:t>GPU</a:t>
            </a:r>
            <a:r>
              <a:rPr lang="zh-CN" altLang="en-US" b="0" i="0">
                <a:solidFill>
                  <a:srgbClr val="ADBAC7"/>
                </a:solidFill>
                <a:effectLst/>
                <a:latin typeface="-apple-system"/>
              </a:rPr>
              <a:t>极⼤的提⾼了模型的运算速度。</a:t>
            </a:r>
            <a:endParaRPr lang="en-US" altLang="zh-CN" b="0" i="0">
              <a:solidFill>
                <a:srgbClr val="ADBAC7"/>
              </a:solidFill>
              <a:effectLst/>
              <a:latin typeface="-apple-system"/>
            </a:endParaRPr>
          </a:p>
          <a:p>
            <a:r>
              <a:rPr lang="fr-FR" altLang="zh-CN">
                <a:hlinkClick r:id="rId3"/>
              </a:rPr>
              <a:t>ImageNet Large Scale Visual Recognition Competition 2012 (ILSVRC2012) (image-net.org)</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27093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 </a:t>
            </a:r>
            <a:r>
              <a:rPr lang="en-US" altLang="zh-CN" dirty="0"/>
              <a:t>–</a:t>
            </a:r>
            <a:r>
              <a:rPr lang="zh-CN" altLang="en-US" dirty="0"/>
              <a:t> 算法</a:t>
            </a:r>
            <a:r>
              <a:rPr lang="en-US" altLang="zh-CN" dirty="0"/>
              <a:t> – </a:t>
            </a:r>
            <a:r>
              <a:rPr lang="zh-CN" altLang="en-US" dirty="0"/>
              <a:t>应用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79009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生命是复杂系统，难以预测。</a:t>
            </a:r>
          </a:p>
        </p:txBody>
      </p:sp>
    </p:spTree>
    <p:extLst>
      <p:ext uri="{BB962C8B-B14F-4D97-AF65-F5344CB8AC3E}">
        <p14:creationId xmlns:p14="http://schemas.microsoft.com/office/powerpoint/2010/main" val="380999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2103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基因组有多少序列？多少基因？</a:t>
            </a:r>
          </a:p>
        </p:txBody>
      </p:sp>
    </p:spTree>
    <p:extLst>
      <p:ext uri="{BB962C8B-B14F-4D97-AF65-F5344CB8AC3E}">
        <p14:creationId xmlns:p14="http://schemas.microsoft.com/office/powerpoint/2010/main" val="644454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Open Sans" panose="020B0606030504020204" pitchFamily="34" charset="0"/>
              </a:rPr>
              <a:t> National Center for Human Genome Research (NCHGR) </a:t>
            </a:r>
          </a:p>
          <a:p>
            <a:r>
              <a:rPr lang="en-US" altLang="zh-CN" b="0" i="0" dirty="0">
                <a:solidFill>
                  <a:srgbClr val="000000"/>
                </a:solidFill>
                <a:effectLst/>
                <a:latin typeface="Open Sans" panose="020B0606030504020204" pitchFamily="34" charset="0"/>
              </a:rPr>
              <a:t>15</a:t>
            </a:r>
            <a:r>
              <a:rPr lang="zh-CN" altLang="en-US" b="0" i="0" dirty="0">
                <a:solidFill>
                  <a:srgbClr val="000000"/>
                </a:solidFill>
                <a:effectLst/>
                <a:latin typeface="Open Sans" panose="020B0606030504020204" pitchFamily="34" charset="0"/>
              </a:rPr>
              <a:t>年，</a:t>
            </a:r>
            <a:r>
              <a:rPr lang="en-US" altLang="zh-CN" b="0" i="0" dirty="0">
                <a:solidFill>
                  <a:srgbClr val="000000"/>
                </a:solidFill>
                <a:effectLst/>
                <a:latin typeface="Open Sans" panose="020B0606030504020204" pitchFamily="34" charset="0"/>
              </a:rPr>
              <a:t>30</a:t>
            </a:r>
            <a:r>
              <a:rPr lang="zh-CN" altLang="en-US" b="0" i="0" dirty="0">
                <a:solidFill>
                  <a:srgbClr val="000000"/>
                </a:solidFill>
                <a:effectLst/>
                <a:latin typeface="Open Sans" panose="020B0606030504020204" pitchFamily="34" charset="0"/>
              </a:rPr>
              <a:t>亿美金，跟阿波罗登月计划并称的科学项目</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77353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Common disease common variants</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955589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21057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1A53D7A-2438-4800-A39B-CF9EBEDCFF3D}" type="slidenum">
              <a:rPr lang="zh-CN" altLang="en-US" smtClean="0"/>
              <a:t>‹#›</a:t>
            </a:fld>
            <a:endParaRPr lang="zh-CN" altLang="en-US"/>
          </a:p>
        </p:txBody>
      </p:sp>
      <p:pic>
        <p:nvPicPr>
          <p:cNvPr id="8" name="图片 7"/>
          <p:cNvPicPr>
            <a:picLocks noChangeAspect="1"/>
          </p:cNvPicPr>
          <p:nvPr userDrawn="1"/>
        </p:nvPicPr>
        <p:blipFill>
          <a:blip r:embed="rId2"/>
          <a:stretch>
            <a:fillRect/>
          </a:stretch>
        </p:blipFill>
        <p:spPr>
          <a:xfrm>
            <a:off x="8067763" y="12700"/>
            <a:ext cx="895173" cy="893379"/>
          </a:xfrm>
          <a:prstGeom prst="rect">
            <a:avLst/>
          </a:prstGeom>
        </p:spPr>
      </p:pic>
      <p:cxnSp>
        <p:nvCxnSpPr>
          <p:cNvPr id="9" name="直接连接符 8"/>
          <p:cNvCxnSpPr/>
          <p:nvPr userDrawn="1"/>
        </p:nvCxnSpPr>
        <p:spPr>
          <a:xfrm>
            <a:off x="-3635" y="958620"/>
            <a:ext cx="9144000" cy="0"/>
          </a:xfrm>
          <a:prstGeom prst="line">
            <a:avLst/>
          </a:prstGeom>
          <a:ln w="57150">
            <a:solidFill>
              <a:srgbClr val="A26072"/>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3"/>
          <a:srcRect l="3673" r="31966"/>
          <a:stretch>
            <a:fillRect/>
          </a:stretch>
        </p:blipFill>
        <p:spPr>
          <a:xfrm>
            <a:off x="-3635" y="300147"/>
            <a:ext cx="1758950" cy="65673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B3991FD-533D-4296-8269-7F266B977126}" type="datetimeFigureOut">
              <a:rPr lang="zh-CN" altLang="en-US" smtClean="0"/>
              <a:t>2023/2/27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1A53D7A-2438-4800-A39B-CF9EBEDCFF3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3991FD-533D-4296-8269-7F266B977126}" type="datetimeFigureOut">
              <a:rPr lang="zh-CN" altLang="en-US" smtClean="0"/>
              <a:t>2023/2/27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53D7A-2438-4800-A39B-CF9EBEDCFF3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hyperlink" Target="https://m.elecfans.com/v/"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bilibili.com/video/BV1Kv4y1e7LQ"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civitai.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jpeg"/><Relationship Id="rId4" Type="http://schemas.openxmlformats.org/officeDocument/2006/relationships/image" Target="../media/image88.jpe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em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50" y="20047"/>
            <a:ext cx="9131299" cy="6817907"/>
            <a:chOff x="1" y="40093"/>
            <a:chExt cx="9131299" cy="6817907"/>
          </a:xfrm>
        </p:grpSpPr>
        <p:pic>
          <p:nvPicPr>
            <p:cNvPr id="5" name="图片 4"/>
            <p:cNvPicPr>
              <a:picLocks noChangeAspect="1"/>
            </p:cNvPicPr>
            <p:nvPr/>
          </p:nvPicPr>
          <p:blipFill rotWithShape="1">
            <a:blip r:embed="rId3"/>
            <a:srcRect l="482" t="61500" r="9022" b="-1741"/>
            <a:stretch>
              <a:fillRect/>
            </a:stretch>
          </p:blipFill>
          <p:spPr>
            <a:xfrm>
              <a:off x="1" y="40093"/>
              <a:ext cx="7213599" cy="2138454"/>
            </a:xfrm>
            <a:prstGeom prst="rect">
              <a:avLst/>
            </a:prstGeom>
          </p:spPr>
        </p:pic>
        <p:pic>
          <p:nvPicPr>
            <p:cNvPr id="6" name="图片 5"/>
            <p:cNvPicPr>
              <a:picLocks noChangeAspect="1"/>
            </p:cNvPicPr>
            <p:nvPr/>
          </p:nvPicPr>
          <p:blipFill rotWithShape="1">
            <a:blip r:embed="rId3"/>
            <a:srcRect t="8915" r="20365" b="36832"/>
            <a:stretch>
              <a:fillRect/>
            </a:stretch>
          </p:blipFill>
          <p:spPr>
            <a:xfrm>
              <a:off x="1" y="2710717"/>
              <a:ext cx="9131299" cy="4147283"/>
            </a:xfrm>
            <a:prstGeom prst="rect">
              <a:avLst/>
            </a:prstGeom>
          </p:spPr>
        </p:pic>
      </p:grpSp>
      <p:sp>
        <p:nvSpPr>
          <p:cNvPr id="7" name="文本框 6"/>
          <p:cNvSpPr txBox="1"/>
          <p:nvPr/>
        </p:nvSpPr>
        <p:spPr>
          <a:xfrm>
            <a:off x="1412653" y="1905841"/>
            <a:ext cx="6975973" cy="1569660"/>
          </a:xfrm>
          <a:prstGeom prst="rect">
            <a:avLst/>
          </a:prstGeom>
          <a:noFill/>
        </p:spPr>
        <p:txBody>
          <a:bodyPr wrap="square" rtlCol="0">
            <a:spAutoFit/>
          </a:bodyPr>
          <a:lstStyle/>
          <a:p>
            <a:r>
              <a:rPr lang="zh-CN" altLang="en-US" sz="4800" b="1">
                <a:latin typeface="微软雅黑" panose="020B0503020204020204" pitchFamily="34" charset="-122"/>
                <a:ea typeface="微软雅黑" panose="020B0503020204020204" pitchFamily="34" charset="-122"/>
              </a:rPr>
              <a:t>大数据实训</a:t>
            </a:r>
            <a:endParaRPr lang="en-US" altLang="zh-CN" sz="4800" b="1">
              <a:latin typeface="微软雅黑" panose="020B0503020204020204" pitchFamily="34" charset="-122"/>
              <a:ea typeface="微软雅黑" panose="020B0503020204020204" pitchFamily="34" charset="-122"/>
            </a:endParaRPr>
          </a:p>
          <a:p>
            <a:r>
              <a:rPr lang="en-US" altLang="zh-CN" sz="4800" b="1">
                <a:latin typeface="微软雅黑" panose="020B0503020204020204" pitchFamily="34" charset="-122"/>
                <a:ea typeface="微软雅黑" panose="020B0503020204020204" pitchFamily="34" charset="-122"/>
              </a:rPr>
              <a:t>         </a:t>
            </a:r>
            <a:r>
              <a:rPr lang="en-US" altLang="zh-CN" sz="4000" b="1">
                <a:latin typeface="微软雅黑" panose="020B0503020204020204" pitchFamily="34" charset="-122"/>
                <a:ea typeface="微软雅黑" panose="020B0503020204020204" pitchFamily="34" charset="-122"/>
              </a:rPr>
              <a:t>--</a:t>
            </a:r>
            <a:r>
              <a:rPr lang="zh-CN" altLang="en-US" sz="4000" b="1">
                <a:latin typeface="微软雅黑" panose="020B0503020204020204" pitchFamily="34" charset="-122"/>
                <a:ea typeface="微软雅黑" panose="020B0503020204020204" pitchFamily="34" charset="-122"/>
              </a:rPr>
              <a:t>生物医学大数据分析</a:t>
            </a:r>
            <a:r>
              <a:rPr lang="zh-CN" altLang="en-US" sz="2400" b="1">
                <a:latin typeface="微软雅黑" panose="020B0503020204020204" pitchFamily="34" charset="-122"/>
                <a:ea typeface="微软雅黑" panose="020B0503020204020204" pitchFamily="34" charset="-122"/>
              </a:rPr>
              <a:t>  </a:t>
            </a:r>
            <a:endParaRPr lang="en-US" altLang="zh-CN" sz="3200" b="1">
              <a:latin typeface="微软雅黑" panose="020B0503020204020204" pitchFamily="34" charset="-122"/>
              <a:ea typeface="微软雅黑" panose="020B0503020204020204" pitchFamily="34" charset="-122"/>
            </a:endParaRPr>
          </a:p>
        </p:txBody>
      </p:sp>
      <p:sp>
        <p:nvSpPr>
          <p:cNvPr id="8" name="文本框 7"/>
          <p:cNvSpPr txBox="1"/>
          <p:nvPr/>
        </p:nvSpPr>
        <p:spPr>
          <a:xfrm>
            <a:off x="5486722" y="3663712"/>
            <a:ext cx="3336171" cy="523220"/>
          </a:xfrm>
          <a:prstGeom prst="rect">
            <a:avLst/>
          </a:prstGeom>
          <a:noFill/>
        </p:spPr>
        <p:txBody>
          <a:bodyPr wrap="none" rtlCol="0">
            <a:spAutoFit/>
          </a:bodyPr>
          <a:lstStyle/>
          <a:p>
            <a:pPr algn="ctr"/>
            <a:r>
              <a:rPr lang="zh-CN" altLang="en-US" sz="2800" b="1">
                <a:solidFill>
                  <a:schemeClr val="tx1"/>
                </a:solidFill>
                <a:latin typeface="等线" panose="02010600030101010101" pitchFamily="2" charset="-122"/>
                <a:ea typeface="等线" panose="02010600030101010101" pitchFamily="2" charset="-122"/>
              </a:rPr>
              <a:t>姚英豪 代伟 孙浩钧</a:t>
            </a:r>
          </a:p>
        </p:txBody>
      </p:sp>
      <p:pic>
        <p:nvPicPr>
          <p:cNvPr id="9" name="图片 8"/>
          <p:cNvPicPr>
            <a:picLocks noChangeAspect="1"/>
          </p:cNvPicPr>
          <p:nvPr/>
        </p:nvPicPr>
        <p:blipFill>
          <a:blip r:embed="rId4"/>
          <a:stretch>
            <a:fillRect/>
          </a:stretch>
        </p:blipFill>
        <p:spPr>
          <a:xfrm>
            <a:off x="7154808" y="105940"/>
            <a:ext cx="1614927" cy="16116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9653" y="1049146"/>
            <a:ext cx="8700447" cy="96879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a:latin typeface="等线" panose="02010600030101010101" pitchFamily="2" charset="-122"/>
                <a:ea typeface="等线" panose="02010600030101010101" pitchFamily="2" charset="-122"/>
                <a:cs typeface="Arial" panose="020B0604020202020204" pitchFamily="34" charset="0"/>
              </a:rPr>
              <a:t>随着测序价格的大幅降低，二代测序技术已成为</a:t>
            </a:r>
            <a:r>
              <a:rPr lang="zh-CN" altLang="en-US" sz="2000" b="1">
                <a:latin typeface="等线" panose="02010600030101010101" pitchFamily="2" charset="-122"/>
                <a:ea typeface="等线" panose="02010600030101010101" pitchFamily="2" charset="-122"/>
                <a:cs typeface="Arial" panose="020B0604020202020204"/>
              </a:rPr>
              <a:t>当前生物医学研究的最重要的手段之一</a:t>
            </a:r>
            <a:r>
              <a:rPr lang="zh-CN" altLang="en-US" sz="2000" b="1">
                <a:latin typeface="等线" panose="02010600030101010101" pitchFamily="2" charset="-122"/>
                <a:ea typeface="等线" panose="02010600030101010101" pitchFamily="2" charset="-122"/>
                <a:cs typeface="Arial" panose="020B0604020202020204" pitchFamily="34" charset="0"/>
              </a:rPr>
              <a:t>。</a:t>
            </a:r>
            <a:endParaRPr lang="zh-CN" altLang="en-US" sz="2000">
              <a:latin typeface="等线" panose="02010600030101010101" pitchFamily="2" charset="-122"/>
              <a:ea typeface="等线" panose="02010600030101010101" pitchFamily="2" charset="-122"/>
            </a:endParaRPr>
          </a:p>
        </p:txBody>
      </p:sp>
      <p:sp>
        <p:nvSpPr>
          <p:cNvPr id="13" name="文本框 44"/>
          <p:cNvSpPr txBox="1"/>
          <p:nvPr/>
        </p:nvSpPr>
        <p:spPr>
          <a:xfrm>
            <a:off x="0" y="145765"/>
            <a:ext cx="9144000" cy="646331"/>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600" b="1" spc="308">
                <a:ea typeface="黑体" panose="02010609060101010101" pitchFamily="49" charset="-122"/>
                <a:cs typeface="Arial Unicode MS" panose="020B0604020202020204" pitchFamily="34" charset="-122"/>
              </a:rPr>
              <a:t>生物信息学介绍</a:t>
            </a:r>
          </a:p>
        </p:txBody>
      </p:sp>
      <p:sp>
        <p:nvSpPr>
          <p:cNvPr id="14" name="文本框 13"/>
          <p:cNvSpPr txBox="1"/>
          <p:nvPr/>
        </p:nvSpPr>
        <p:spPr>
          <a:xfrm>
            <a:off x="143301" y="1983199"/>
            <a:ext cx="9144000" cy="5071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a:latin typeface="等线" panose="02010600030101010101" pitchFamily="2" charset="-122"/>
                <a:ea typeface="等线" panose="02010600030101010101" pitchFamily="2" charset="-122"/>
              </a:rPr>
              <a:t>生物信息学通过解读不同层次的组学数据，揭示疾病发生发展的规律。</a:t>
            </a:r>
          </a:p>
        </p:txBody>
      </p:sp>
      <p:pic>
        <p:nvPicPr>
          <p:cNvPr id="3" name="图片 2"/>
          <p:cNvPicPr>
            <a:picLocks noChangeAspect="1"/>
          </p:cNvPicPr>
          <p:nvPr/>
        </p:nvPicPr>
        <p:blipFill>
          <a:blip r:embed="rId3"/>
          <a:stretch>
            <a:fillRect/>
          </a:stretch>
        </p:blipFill>
        <p:spPr>
          <a:xfrm>
            <a:off x="991501" y="2664064"/>
            <a:ext cx="6688910" cy="38853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DAC9ECE9-1FF2-BB17-2B41-E1CFC426570A}"/>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en-US" altLang="zh-CN" sz="3200" b="1" spc="308">
                <a:ea typeface="黑体" panose="02010609060101010101" pitchFamily="49" charset="-122"/>
                <a:cs typeface="Arial Unicode MS" panose="020B0604020202020204" pitchFamily="34" charset="-122"/>
              </a:rPr>
              <a:t>Human Genome Project (HGP)</a:t>
            </a:r>
            <a:endParaRPr lang="zh-CN" altLang="en-US" sz="3200" b="1" spc="308">
              <a:ea typeface="黑体" panose="02010609060101010101" pitchFamily="49" charset="-122"/>
              <a:cs typeface="Arial Unicode MS" panose="020B0604020202020204" pitchFamily="34" charset="-122"/>
            </a:endParaRPr>
          </a:p>
        </p:txBody>
      </p:sp>
      <p:sp>
        <p:nvSpPr>
          <p:cNvPr id="4" name="文本框 3">
            <a:extLst>
              <a:ext uri="{FF2B5EF4-FFF2-40B4-BE49-F238E27FC236}">
                <a16:creationId xmlns:a16="http://schemas.microsoft.com/office/drawing/2014/main" id="{E86C8065-BC23-6D76-5217-2076C472B2D4}"/>
              </a:ext>
            </a:extLst>
          </p:cNvPr>
          <p:cNvSpPr txBox="1"/>
          <p:nvPr/>
        </p:nvSpPr>
        <p:spPr>
          <a:xfrm>
            <a:off x="0" y="6342903"/>
            <a:ext cx="6558699" cy="369332"/>
          </a:xfrm>
          <a:prstGeom prst="rect">
            <a:avLst/>
          </a:prstGeom>
          <a:noFill/>
        </p:spPr>
        <p:txBody>
          <a:bodyPr wrap="square">
            <a:spAutoFit/>
          </a:bodyPr>
          <a:lstStyle/>
          <a:p>
            <a:r>
              <a:rPr lang="zh-CN" altLang="en-US"/>
              <a:t>https://www.genome.gov/human-genome-project</a:t>
            </a:r>
          </a:p>
        </p:txBody>
      </p:sp>
      <p:pic>
        <p:nvPicPr>
          <p:cNvPr id="6" name="图片 5">
            <a:extLst>
              <a:ext uri="{FF2B5EF4-FFF2-40B4-BE49-F238E27FC236}">
                <a16:creationId xmlns:a16="http://schemas.microsoft.com/office/drawing/2014/main" id="{ECE320CE-2A34-E95D-D62A-438F29BFDE81}"/>
              </a:ext>
            </a:extLst>
          </p:cNvPr>
          <p:cNvPicPr>
            <a:picLocks noChangeAspect="1"/>
          </p:cNvPicPr>
          <p:nvPr/>
        </p:nvPicPr>
        <p:blipFill>
          <a:blip r:embed="rId3"/>
          <a:stretch>
            <a:fillRect/>
          </a:stretch>
        </p:blipFill>
        <p:spPr>
          <a:xfrm>
            <a:off x="3798413" y="1060392"/>
            <a:ext cx="3034348" cy="2210506"/>
          </a:xfrm>
          <a:prstGeom prst="rect">
            <a:avLst/>
          </a:prstGeom>
        </p:spPr>
      </p:pic>
      <p:pic>
        <p:nvPicPr>
          <p:cNvPr id="4098" name="Picture 2" descr="Genome sequencing rated top advance of past 40 years | Modern Healthcare">
            <a:extLst>
              <a:ext uri="{FF2B5EF4-FFF2-40B4-BE49-F238E27FC236}">
                <a16:creationId xmlns:a16="http://schemas.microsoft.com/office/drawing/2014/main" id="{23F32236-095A-8CC8-757D-5482226A0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14" y="1060392"/>
            <a:ext cx="2835701" cy="221050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917BF18B-CF04-D31C-BCF0-EADF658267BD}"/>
              </a:ext>
            </a:extLst>
          </p:cNvPr>
          <p:cNvCxnSpPr>
            <a:cxnSpLocks/>
          </p:cNvCxnSpPr>
          <p:nvPr/>
        </p:nvCxnSpPr>
        <p:spPr>
          <a:xfrm>
            <a:off x="0" y="4996206"/>
            <a:ext cx="9144000" cy="0"/>
          </a:xfrm>
          <a:prstGeom prst="line">
            <a:avLst/>
          </a:prstGeom>
          <a:ln w="28575"/>
        </p:spPr>
        <p:style>
          <a:lnRef idx="1">
            <a:schemeClr val="dk1"/>
          </a:lnRef>
          <a:fillRef idx="0">
            <a:schemeClr val="dk1"/>
          </a:fillRef>
          <a:effectRef idx="0">
            <a:schemeClr val="dk1"/>
          </a:effectRef>
          <a:fontRef idx="minor">
            <a:schemeClr val="tx1"/>
          </a:fontRef>
        </p:style>
      </p:cxnSp>
      <p:sp>
        <p:nvSpPr>
          <p:cNvPr id="10" name="流程图: 接点 9">
            <a:extLst>
              <a:ext uri="{FF2B5EF4-FFF2-40B4-BE49-F238E27FC236}">
                <a16:creationId xmlns:a16="http://schemas.microsoft.com/office/drawing/2014/main" id="{FD5E73A9-8132-0FE3-A1D2-B464C439234B}"/>
              </a:ext>
            </a:extLst>
          </p:cNvPr>
          <p:cNvSpPr/>
          <p:nvPr/>
        </p:nvSpPr>
        <p:spPr>
          <a:xfrm>
            <a:off x="227325" y="4864232"/>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241C20C5-9891-D252-A00A-D3D3386B2348}"/>
              </a:ext>
            </a:extLst>
          </p:cNvPr>
          <p:cNvSpPr/>
          <p:nvPr/>
        </p:nvSpPr>
        <p:spPr>
          <a:xfrm>
            <a:off x="732252" y="4864232"/>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E7B05047-E741-9D6D-B957-B26B32692C2A}"/>
              </a:ext>
            </a:extLst>
          </p:cNvPr>
          <p:cNvSpPr/>
          <p:nvPr/>
        </p:nvSpPr>
        <p:spPr>
          <a:xfrm>
            <a:off x="1771631" y="4861764"/>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接点 12">
            <a:extLst>
              <a:ext uri="{FF2B5EF4-FFF2-40B4-BE49-F238E27FC236}">
                <a16:creationId xmlns:a16="http://schemas.microsoft.com/office/drawing/2014/main" id="{F389D58D-0725-24B1-C59A-744279FE25DC}"/>
              </a:ext>
            </a:extLst>
          </p:cNvPr>
          <p:cNvSpPr/>
          <p:nvPr/>
        </p:nvSpPr>
        <p:spPr>
          <a:xfrm>
            <a:off x="2346745" y="4861764"/>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a:extLst>
              <a:ext uri="{FF2B5EF4-FFF2-40B4-BE49-F238E27FC236}">
                <a16:creationId xmlns:a16="http://schemas.microsoft.com/office/drawing/2014/main" id="{CFA33537-6758-7CD1-5227-8D314ABAD3BB}"/>
              </a:ext>
            </a:extLst>
          </p:cNvPr>
          <p:cNvSpPr/>
          <p:nvPr/>
        </p:nvSpPr>
        <p:spPr>
          <a:xfrm>
            <a:off x="4793569" y="4859732"/>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a:extLst>
              <a:ext uri="{FF2B5EF4-FFF2-40B4-BE49-F238E27FC236}">
                <a16:creationId xmlns:a16="http://schemas.microsoft.com/office/drawing/2014/main" id="{9212FA15-0E72-58C8-A830-E6E2516F7F83}"/>
              </a:ext>
            </a:extLst>
          </p:cNvPr>
          <p:cNvSpPr/>
          <p:nvPr/>
        </p:nvSpPr>
        <p:spPr>
          <a:xfrm>
            <a:off x="3998565" y="4859732"/>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1C0228ED-8D13-CCE1-01E4-9266284AA25A}"/>
              </a:ext>
            </a:extLst>
          </p:cNvPr>
          <p:cNvSpPr/>
          <p:nvPr/>
        </p:nvSpPr>
        <p:spPr>
          <a:xfrm>
            <a:off x="5759704" y="4859732"/>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a:extLst>
              <a:ext uri="{FF2B5EF4-FFF2-40B4-BE49-F238E27FC236}">
                <a16:creationId xmlns:a16="http://schemas.microsoft.com/office/drawing/2014/main" id="{B5763504-FF15-AA4E-1915-9C7EF27C9E26}"/>
              </a:ext>
            </a:extLst>
          </p:cNvPr>
          <p:cNvSpPr/>
          <p:nvPr/>
        </p:nvSpPr>
        <p:spPr>
          <a:xfrm>
            <a:off x="6387147" y="4868954"/>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746E5350-7AAC-6E51-0F07-154FF44BCD3B}"/>
              </a:ext>
            </a:extLst>
          </p:cNvPr>
          <p:cNvSpPr/>
          <p:nvPr/>
        </p:nvSpPr>
        <p:spPr>
          <a:xfrm>
            <a:off x="3257523" y="4859736"/>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82F0C9D-352A-DED1-B270-1E679AC08D1B}"/>
              </a:ext>
            </a:extLst>
          </p:cNvPr>
          <p:cNvGrpSpPr/>
          <p:nvPr/>
        </p:nvGrpSpPr>
        <p:grpSpPr>
          <a:xfrm>
            <a:off x="103309" y="3694193"/>
            <a:ext cx="1516876" cy="751449"/>
            <a:chOff x="103309" y="3694193"/>
            <a:chExt cx="1516876" cy="751449"/>
          </a:xfrm>
        </p:grpSpPr>
        <p:sp>
          <p:nvSpPr>
            <p:cNvPr id="20" name="对话气泡: 矩形 19">
              <a:extLst>
                <a:ext uri="{FF2B5EF4-FFF2-40B4-BE49-F238E27FC236}">
                  <a16:creationId xmlns:a16="http://schemas.microsoft.com/office/drawing/2014/main" id="{8BD349AF-D62E-76AC-CC0D-5886731E7033}"/>
                </a:ext>
              </a:extLst>
            </p:cNvPr>
            <p:cNvSpPr/>
            <p:nvPr/>
          </p:nvSpPr>
          <p:spPr>
            <a:xfrm>
              <a:off x="103309" y="3694193"/>
              <a:ext cx="1464193" cy="751449"/>
            </a:xfrm>
            <a:prstGeom prst="wedgeRectCallout">
              <a:avLst>
                <a:gd name="adj1" fmla="val -31042"/>
                <a:gd name="adj2" fmla="val 935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5537A24-F8E1-C213-1316-86589CB4A8C7}"/>
                </a:ext>
              </a:extLst>
            </p:cNvPr>
            <p:cNvSpPr txBox="1"/>
            <p:nvPr/>
          </p:nvSpPr>
          <p:spPr>
            <a:xfrm>
              <a:off x="135483" y="3706982"/>
              <a:ext cx="1484702" cy="707886"/>
            </a:xfrm>
            <a:prstGeom prst="rect">
              <a:avLst/>
            </a:prstGeom>
            <a:noFill/>
          </p:spPr>
          <p:txBody>
            <a:bodyPr wrap="none" rtlCol="0">
              <a:spAutoFit/>
            </a:bodyPr>
            <a:lstStyle/>
            <a:p>
              <a:r>
                <a:rPr lang="en-US" altLang="zh-CN" sz="1600"/>
                <a:t>1989.10</a:t>
              </a:r>
            </a:p>
            <a:p>
              <a:r>
                <a:rPr lang="zh-CN" altLang="en-US" sz="1200"/>
                <a:t>创建</a:t>
              </a:r>
              <a:r>
                <a:rPr lang="en-US" altLang="zh-CN" sz="1200"/>
                <a:t>NCHGR</a:t>
              </a:r>
            </a:p>
            <a:p>
              <a:r>
                <a:rPr lang="zh-CN" altLang="en-US" sz="1200"/>
                <a:t>詹姆斯</a:t>
              </a:r>
              <a:r>
                <a:rPr lang="en-US" altLang="zh-CN" sz="1200"/>
                <a:t>-D-</a:t>
              </a:r>
              <a:r>
                <a:rPr lang="zh-CN" altLang="en-US" sz="1200"/>
                <a:t>沃森 主任</a:t>
              </a:r>
            </a:p>
          </p:txBody>
        </p:sp>
      </p:grpSp>
      <p:grpSp>
        <p:nvGrpSpPr>
          <p:cNvPr id="30" name="组合 29">
            <a:extLst>
              <a:ext uri="{FF2B5EF4-FFF2-40B4-BE49-F238E27FC236}">
                <a16:creationId xmlns:a16="http://schemas.microsoft.com/office/drawing/2014/main" id="{67969B49-A43D-B1FE-D4DD-E5551F458AF7}"/>
              </a:ext>
            </a:extLst>
          </p:cNvPr>
          <p:cNvGrpSpPr/>
          <p:nvPr/>
        </p:nvGrpSpPr>
        <p:grpSpPr>
          <a:xfrm>
            <a:off x="732252" y="5499677"/>
            <a:ext cx="1188146" cy="540670"/>
            <a:chOff x="732252" y="5499677"/>
            <a:chExt cx="1188146" cy="540670"/>
          </a:xfrm>
        </p:grpSpPr>
        <p:sp>
          <p:nvSpPr>
            <p:cNvPr id="22" name="对话气泡: 矩形 21">
              <a:extLst>
                <a:ext uri="{FF2B5EF4-FFF2-40B4-BE49-F238E27FC236}">
                  <a16:creationId xmlns:a16="http://schemas.microsoft.com/office/drawing/2014/main" id="{DBB9CFDD-31E1-E7CD-24FD-79F5E08D4BDF}"/>
                </a:ext>
              </a:extLst>
            </p:cNvPr>
            <p:cNvSpPr/>
            <p:nvPr/>
          </p:nvSpPr>
          <p:spPr>
            <a:xfrm rot="10800000">
              <a:off x="732252" y="5499677"/>
              <a:ext cx="1184156" cy="495955"/>
            </a:xfrm>
            <a:prstGeom prst="wedgeRectCallout">
              <a:avLst>
                <a:gd name="adj1" fmla="val 39755"/>
                <a:gd name="adj2" fmla="val 10062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6C4A749-4C92-0DD0-F003-0352766EAFCB}"/>
                </a:ext>
              </a:extLst>
            </p:cNvPr>
            <p:cNvSpPr txBox="1"/>
            <p:nvPr/>
          </p:nvSpPr>
          <p:spPr>
            <a:xfrm>
              <a:off x="732252" y="5517127"/>
              <a:ext cx="1188146" cy="523220"/>
            </a:xfrm>
            <a:prstGeom prst="rect">
              <a:avLst/>
            </a:prstGeom>
            <a:noFill/>
          </p:spPr>
          <p:txBody>
            <a:bodyPr wrap="none" rtlCol="0">
              <a:spAutoFit/>
            </a:bodyPr>
            <a:lstStyle/>
            <a:p>
              <a:r>
                <a:rPr lang="en-US" altLang="zh-CN" sz="1600"/>
                <a:t>1990.10</a:t>
              </a:r>
            </a:p>
            <a:p>
              <a:r>
                <a:rPr lang="en-US" altLang="zh-CN" sz="1200"/>
                <a:t>NIH</a:t>
              </a:r>
              <a:r>
                <a:rPr lang="zh-CN" altLang="en-US" sz="1200"/>
                <a:t>立项，拨款</a:t>
              </a:r>
            </a:p>
          </p:txBody>
        </p:sp>
      </p:grpSp>
      <p:grpSp>
        <p:nvGrpSpPr>
          <p:cNvPr id="27" name="组合 26">
            <a:extLst>
              <a:ext uri="{FF2B5EF4-FFF2-40B4-BE49-F238E27FC236}">
                <a16:creationId xmlns:a16="http://schemas.microsoft.com/office/drawing/2014/main" id="{26AB0D61-0839-8D1C-F6F3-5A72EEE5AA0B}"/>
              </a:ext>
            </a:extLst>
          </p:cNvPr>
          <p:cNvGrpSpPr/>
          <p:nvPr/>
        </p:nvGrpSpPr>
        <p:grpSpPr>
          <a:xfrm>
            <a:off x="1654435" y="3758499"/>
            <a:ext cx="1384619" cy="719443"/>
            <a:chOff x="103309" y="3694193"/>
            <a:chExt cx="1464193" cy="796131"/>
          </a:xfrm>
        </p:grpSpPr>
        <p:sp>
          <p:nvSpPr>
            <p:cNvPr id="28" name="对话气泡: 矩形 27">
              <a:extLst>
                <a:ext uri="{FF2B5EF4-FFF2-40B4-BE49-F238E27FC236}">
                  <a16:creationId xmlns:a16="http://schemas.microsoft.com/office/drawing/2014/main" id="{92EA67BC-98E8-B194-054F-CA475CFB586C}"/>
                </a:ext>
              </a:extLst>
            </p:cNvPr>
            <p:cNvSpPr/>
            <p:nvPr/>
          </p:nvSpPr>
          <p:spPr>
            <a:xfrm>
              <a:off x="103309" y="3694193"/>
              <a:ext cx="1464193" cy="751449"/>
            </a:xfrm>
            <a:prstGeom prst="wedgeRectCallout">
              <a:avLst>
                <a:gd name="adj1" fmla="val -31042"/>
                <a:gd name="adj2" fmla="val 935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6AD9480-3A01-F436-5C23-6BF1225C6673}"/>
                </a:ext>
              </a:extLst>
            </p:cNvPr>
            <p:cNvSpPr txBox="1"/>
            <p:nvPr/>
          </p:nvSpPr>
          <p:spPr>
            <a:xfrm>
              <a:off x="135483" y="3706982"/>
              <a:ext cx="1308371" cy="783342"/>
            </a:xfrm>
            <a:prstGeom prst="rect">
              <a:avLst/>
            </a:prstGeom>
            <a:noFill/>
          </p:spPr>
          <p:txBody>
            <a:bodyPr wrap="none" rtlCol="0">
              <a:spAutoFit/>
            </a:bodyPr>
            <a:lstStyle/>
            <a:p>
              <a:r>
                <a:rPr lang="en-US" altLang="zh-CN" sz="1600"/>
                <a:t>1993.04</a:t>
              </a:r>
            </a:p>
            <a:p>
              <a:r>
                <a:rPr lang="zh-CN" altLang="en-US" sz="1200"/>
                <a:t>任命</a:t>
              </a:r>
              <a:endParaRPr lang="en-US" altLang="zh-CN" sz="1200"/>
            </a:p>
            <a:p>
              <a:r>
                <a:rPr lang="zh-CN" altLang="en-US" sz="1200"/>
                <a:t>弗朗西斯</a:t>
              </a:r>
              <a:r>
                <a:rPr lang="en-US" altLang="zh-CN" sz="1200"/>
                <a:t>-</a:t>
              </a:r>
              <a:r>
                <a:rPr lang="zh-CN" altLang="en-US" sz="1200"/>
                <a:t>柯林斯</a:t>
              </a:r>
            </a:p>
          </p:txBody>
        </p:sp>
      </p:grpSp>
      <p:grpSp>
        <p:nvGrpSpPr>
          <p:cNvPr id="31" name="组合 30">
            <a:extLst>
              <a:ext uri="{FF2B5EF4-FFF2-40B4-BE49-F238E27FC236}">
                <a16:creationId xmlns:a16="http://schemas.microsoft.com/office/drawing/2014/main" id="{EBCF5EE1-787E-964B-9EC5-F14FB75BF6A3}"/>
              </a:ext>
            </a:extLst>
          </p:cNvPr>
          <p:cNvGrpSpPr/>
          <p:nvPr/>
        </p:nvGrpSpPr>
        <p:grpSpPr>
          <a:xfrm>
            <a:off x="2350704" y="5565831"/>
            <a:ext cx="1184156" cy="725337"/>
            <a:chOff x="732252" y="5499676"/>
            <a:chExt cx="1184156" cy="725337"/>
          </a:xfrm>
        </p:grpSpPr>
        <p:sp>
          <p:nvSpPr>
            <p:cNvPr id="32" name="对话气泡: 矩形 31">
              <a:extLst>
                <a:ext uri="{FF2B5EF4-FFF2-40B4-BE49-F238E27FC236}">
                  <a16:creationId xmlns:a16="http://schemas.microsoft.com/office/drawing/2014/main" id="{5AAC29FE-44A0-88D7-1AFA-EF148B579BAC}"/>
                </a:ext>
              </a:extLst>
            </p:cNvPr>
            <p:cNvSpPr/>
            <p:nvPr/>
          </p:nvSpPr>
          <p:spPr>
            <a:xfrm rot="10800000">
              <a:off x="732252" y="5499676"/>
              <a:ext cx="1184156" cy="703572"/>
            </a:xfrm>
            <a:prstGeom prst="wedgeRectCallout">
              <a:avLst>
                <a:gd name="adj1" fmla="val 39755"/>
                <a:gd name="adj2" fmla="val 10062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ECA92CD9-9A30-C01A-4A1C-703B5D0EAFF6}"/>
                </a:ext>
              </a:extLst>
            </p:cNvPr>
            <p:cNvSpPr txBox="1"/>
            <p:nvPr/>
          </p:nvSpPr>
          <p:spPr>
            <a:xfrm>
              <a:off x="732252" y="5517127"/>
              <a:ext cx="894797" cy="707886"/>
            </a:xfrm>
            <a:prstGeom prst="rect">
              <a:avLst/>
            </a:prstGeom>
            <a:noFill/>
          </p:spPr>
          <p:txBody>
            <a:bodyPr wrap="none" rtlCol="0">
              <a:spAutoFit/>
            </a:bodyPr>
            <a:lstStyle/>
            <a:p>
              <a:r>
                <a:rPr lang="en-US" altLang="zh-CN" sz="1600"/>
                <a:t>1994.09</a:t>
              </a:r>
            </a:p>
            <a:p>
              <a:r>
                <a:rPr lang="zh-CN" altLang="en-US" sz="1200"/>
                <a:t>连锁图谱</a:t>
              </a:r>
              <a:endParaRPr lang="en-US" altLang="zh-CN" sz="1200"/>
            </a:p>
            <a:p>
              <a:r>
                <a:rPr lang="zh-CN" altLang="en-US" sz="1200"/>
                <a:t>相对顺序</a:t>
              </a:r>
            </a:p>
          </p:txBody>
        </p:sp>
      </p:grpSp>
      <p:grpSp>
        <p:nvGrpSpPr>
          <p:cNvPr id="34" name="组合 33">
            <a:extLst>
              <a:ext uri="{FF2B5EF4-FFF2-40B4-BE49-F238E27FC236}">
                <a16:creationId xmlns:a16="http://schemas.microsoft.com/office/drawing/2014/main" id="{B333497E-F5D3-F4C8-835B-DDAA112C61B9}"/>
              </a:ext>
            </a:extLst>
          </p:cNvPr>
          <p:cNvGrpSpPr/>
          <p:nvPr/>
        </p:nvGrpSpPr>
        <p:grpSpPr>
          <a:xfrm>
            <a:off x="3176911" y="3492573"/>
            <a:ext cx="1046298" cy="907423"/>
            <a:chOff x="103309" y="3694193"/>
            <a:chExt cx="1464193" cy="780413"/>
          </a:xfrm>
        </p:grpSpPr>
        <p:sp>
          <p:nvSpPr>
            <p:cNvPr id="35" name="对话气泡: 矩形 34">
              <a:extLst>
                <a:ext uri="{FF2B5EF4-FFF2-40B4-BE49-F238E27FC236}">
                  <a16:creationId xmlns:a16="http://schemas.microsoft.com/office/drawing/2014/main" id="{A16E2B3D-28FD-43AA-9B34-31D206454E7F}"/>
                </a:ext>
              </a:extLst>
            </p:cNvPr>
            <p:cNvSpPr/>
            <p:nvPr/>
          </p:nvSpPr>
          <p:spPr>
            <a:xfrm>
              <a:off x="103309" y="3694193"/>
              <a:ext cx="1464193" cy="751449"/>
            </a:xfrm>
            <a:prstGeom prst="wedgeRectCallout">
              <a:avLst>
                <a:gd name="adj1" fmla="val -31042"/>
                <a:gd name="adj2" fmla="val 935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AD75321-7463-AA06-2B35-5BE9FD3C07B1}"/>
                </a:ext>
              </a:extLst>
            </p:cNvPr>
            <p:cNvSpPr txBox="1"/>
            <p:nvPr/>
          </p:nvSpPr>
          <p:spPr>
            <a:xfrm>
              <a:off x="135483" y="3706982"/>
              <a:ext cx="1312748" cy="767624"/>
            </a:xfrm>
            <a:prstGeom prst="rect">
              <a:avLst/>
            </a:prstGeom>
            <a:noFill/>
          </p:spPr>
          <p:txBody>
            <a:bodyPr wrap="none" rtlCol="0">
              <a:spAutoFit/>
            </a:bodyPr>
            <a:lstStyle/>
            <a:p>
              <a:r>
                <a:rPr lang="en-US" altLang="zh-CN" sz="1600" b="1"/>
                <a:t>1995.12</a:t>
              </a:r>
            </a:p>
            <a:p>
              <a:r>
                <a:rPr lang="zh-CN" altLang="en-US" sz="1200" b="1"/>
                <a:t>物理图谱</a:t>
              </a:r>
              <a:endParaRPr lang="en-US" altLang="zh-CN" sz="1200" b="1"/>
            </a:p>
            <a:p>
              <a:r>
                <a:rPr lang="zh-CN" altLang="en-US" sz="1200" b="1"/>
                <a:t>大片段</a:t>
              </a:r>
              <a:r>
                <a:rPr lang="en-US" altLang="zh-CN" sz="1200" b="1"/>
                <a:t>DNA</a:t>
              </a:r>
            </a:p>
            <a:p>
              <a:r>
                <a:rPr lang="zh-CN" altLang="en-US" sz="1200" b="1"/>
                <a:t>序列骨干</a:t>
              </a:r>
            </a:p>
          </p:txBody>
        </p:sp>
      </p:grpSp>
      <p:grpSp>
        <p:nvGrpSpPr>
          <p:cNvPr id="37" name="组合 36">
            <a:extLst>
              <a:ext uri="{FF2B5EF4-FFF2-40B4-BE49-F238E27FC236}">
                <a16:creationId xmlns:a16="http://schemas.microsoft.com/office/drawing/2014/main" id="{F0A00091-AF03-2362-5380-B379DBAE6109}"/>
              </a:ext>
            </a:extLst>
          </p:cNvPr>
          <p:cNvGrpSpPr/>
          <p:nvPr/>
        </p:nvGrpSpPr>
        <p:grpSpPr>
          <a:xfrm>
            <a:off x="5763790" y="5551485"/>
            <a:ext cx="1485015" cy="735872"/>
            <a:chOff x="732251" y="5467376"/>
            <a:chExt cx="1102636" cy="735872"/>
          </a:xfrm>
        </p:grpSpPr>
        <p:sp>
          <p:nvSpPr>
            <p:cNvPr id="38" name="对话气泡: 矩形 37">
              <a:extLst>
                <a:ext uri="{FF2B5EF4-FFF2-40B4-BE49-F238E27FC236}">
                  <a16:creationId xmlns:a16="http://schemas.microsoft.com/office/drawing/2014/main" id="{07A6E07E-7BA6-2FFA-9536-55AC6143BF70}"/>
                </a:ext>
              </a:extLst>
            </p:cNvPr>
            <p:cNvSpPr/>
            <p:nvPr/>
          </p:nvSpPr>
          <p:spPr>
            <a:xfrm rot="10800000">
              <a:off x="732251" y="5499676"/>
              <a:ext cx="1027398" cy="703572"/>
            </a:xfrm>
            <a:prstGeom prst="wedgeRectCallout">
              <a:avLst>
                <a:gd name="adj1" fmla="val 39755"/>
                <a:gd name="adj2" fmla="val 10062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C2EA45FE-F2EE-6882-2D09-31E0015EF5CD}"/>
                </a:ext>
              </a:extLst>
            </p:cNvPr>
            <p:cNvSpPr txBox="1"/>
            <p:nvPr/>
          </p:nvSpPr>
          <p:spPr>
            <a:xfrm>
              <a:off x="732251" y="5467376"/>
              <a:ext cx="1102636" cy="707886"/>
            </a:xfrm>
            <a:prstGeom prst="rect">
              <a:avLst/>
            </a:prstGeom>
            <a:noFill/>
          </p:spPr>
          <p:txBody>
            <a:bodyPr wrap="square" rtlCol="0">
              <a:spAutoFit/>
            </a:bodyPr>
            <a:lstStyle/>
            <a:p>
              <a:r>
                <a:rPr lang="en-US" altLang="zh-CN" sz="1600" b="1"/>
                <a:t>1999.12</a:t>
              </a:r>
            </a:p>
            <a:p>
              <a:r>
                <a:rPr lang="zh-CN" altLang="en-US" sz="1200" b="1"/>
                <a:t>破译</a:t>
              </a:r>
              <a:r>
                <a:rPr lang="en-US" altLang="zh-CN" sz="1200" b="1"/>
                <a:t>22</a:t>
              </a:r>
              <a:r>
                <a:rPr lang="zh-CN" altLang="en-US" sz="1200" b="1"/>
                <a:t>号染色体</a:t>
              </a:r>
              <a:endParaRPr lang="en-US" altLang="zh-CN" sz="1200" b="1"/>
            </a:p>
            <a:p>
              <a:r>
                <a:rPr lang="en-US" altLang="zh-CN" sz="1200" b="1"/>
                <a:t>3350</a:t>
              </a:r>
              <a:r>
                <a:rPr lang="zh-CN" altLang="en-US" sz="1200" b="1"/>
                <a:t>万序列</a:t>
              </a:r>
              <a:endParaRPr lang="en-US" altLang="zh-CN" sz="1200" b="1"/>
            </a:p>
          </p:txBody>
        </p:sp>
      </p:grpSp>
      <p:grpSp>
        <p:nvGrpSpPr>
          <p:cNvPr id="41" name="组合 40">
            <a:extLst>
              <a:ext uri="{FF2B5EF4-FFF2-40B4-BE49-F238E27FC236}">
                <a16:creationId xmlns:a16="http://schemas.microsoft.com/office/drawing/2014/main" id="{7D5D50C7-2331-5469-0040-61D2DC290810}"/>
              </a:ext>
            </a:extLst>
          </p:cNvPr>
          <p:cNvGrpSpPr/>
          <p:nvPr/>
        </p:nvGrpSpPr>
        <p:grpSpPr>
          <a:xfrm>
            <a:off x="4648463" y="3829540"/>
            <a:ext cx="1449403" cy="719443"/>
            <a:chOff x="103309" y="3694193"/>
            <a:chExt cx="1532700" cy="796131"/>
          </a:xfrm>
        </p:grpSpPr>
        <p:sp>
          <p:nvSpPr>
            <p:cNvPr id="42" name="对话气泡: 矩形 41">
              <a:extLst>
                <a:ext uri="{FF2B5EF4-FFF2-40B4-BE49-F238E27FC236}">
                  <a16:creationId xmlns:a16="http://schemas.microsoft.com/office/drawing/2014/main" id="{B9182985-7FA2-BAC5-C42E-FA8A79D4C540}"/>
                </a:ext>
              </a:extLst>
            </p:cNvPr>
            <p:cNvSpPr/>
            <p:nvPr/>
          </p:nvSpPr>
          <p:spPr>
            <a:xfrm>
              <a:off x="103309" y="3694193"/>
              <a:ext cx="1464193" cy="751449"/>
            </a:xfrm>
            <a:prstGeom prst="wedgeRectCallout">
              <a:avLst>
                <a:gd name="adj1" fmla="val -31042"/>
                <a:gd name="adj2" fmla="val 935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34904FA9-006B-91FD-2017-DECD7BA2E980}"/>
                </a:ext>
              </a:extLst>
            </p:cNvPr>
            <p:cNvSpPr txBox="1"/>
            <p:nvPr/>
          </p:nvSpPr>
          <p:spPr>
            <a:xfrm>
              <a:off x="135483" y="3706982"/>
              <a:ext cx="1500526" cy="783342"/>
            </a:xfrm>
            <a:prstGeom prst="rect">
              <a:avLst/>
            </a:prstGeom>
            <a:noFill/>
          </p:spPr>
          <p:txBody>
            <a:bodyPr wrap="none" rtlCol="0">
              <a:spAutoFit/>
            </a:bodyPr>
            <a:lstStyle/>
            <a:p>
              <a:r>
                <a:rPr lang="en-US" altLang="zh-CN" sz="1600"/>
                <a:t>1999.03</a:t>
              </a:r>
            </a:p>
            <a:p>
              <a:r>
                <a:rPr lang="zh-CN" altLang="en-US" sz="1200"/>
                <a:t>完成基因组试验</a:t>
              </a:r>
              <a:endParaRPr lang="en-US" altLang="zh-CN" sz="1200"/>
            </a:p>
            <a:p>
              <a:r>
                <a:rPr lang="zh-CN" altLang="en-US" sz="1200"/>
                <a:t>启动</a:t>
              </a:r>
              <a:r>
                <a:rPr lang="en-US" altLang="zh-CN" sz="1200"/>
                <a:t>30</a:t>
              </a:r>
              <a:r>
                <a:rPr lang="zh-CN" altLang="en-US" sz="1200"/>
                <a:t>亿碱基测序</a:t>
              </a:r>
            </a:p>
          </p:txBody>
        </p:sp>
      </p:grpSp>
      <p:grpSp>
        <p:nvGrpSpPr>
          <p:cNvPr id="44" name="组合 43">
            <a:extLst>
              <a:ext uri="{FF2B5EF4-FFF2-40B4-BE49-F238E27FC236}">
                <a16:creationId xmlns:a16="http://schemas.microsoft.com/office/drawing/2014/main" id="{59E8E69F-DE6C-8110-4B6B-01C886F30EC6}"/>
              </a:ext>
            </a:extLst>
          </p:cNvPr>
          <p:cNvGrpSpPr/>
          <p:nvPr/>
        </p:nvGrpSpPr>
        <p:grpSpPr>
          <a:xfrm>
            <a:off x="3999707" y="5559190"/>
            <a:ext cx="1485016" cy="735872"/>
            <a:chOff x="732251" y="5467376"/>
            <a:chExt cx="1102637" cy="735872"/>
          </a:xfrm>
        </p:grpSpPr>
        <p:sp>
          <p:nvSpPr>
            <p:cNvPr id="45" name="对话气泡: 矩形 44">
              <a:extLst>
                <a:ext uri="{FF2B5EF4-FFF2-40B4-BE49-F238E27FC236}">
                  <a16:creationId xmlns:a16="http://schemas.microsoft.com/office/drawing/2014/main" id="{ED100B66-828C-A7C4-1F8C-416032FDE61D}"/>
                </a:ext>
              </a:extLst>
            </p:cNvPr>
            <p:cNvSpPr/>
            <p:nvPr/>
          </p:nvSpPr>
          <p:spPr>
            <a:xfrm rot="10800000">
              <a:off x="732251" y="5499676"/>
              <a:ext cx="1027398" cy="703572"/>
            </a:xfrm>
            <a:prstGeom prst="wedgeRectCallout">
              <a:avLst>
                <a:gd name="adj1" fmla="val 39755"/>
                <a:gd name="adj2" fmla="val 10062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678B0DBF-FD48-1128-02EB-16B37DFF2F02}"/>
                </a:ext>
              </a:extLst>
            </p:cNvPr>
            <p:cNvSpPr txBox="1"/>
            <p:nvPr/>
          </p:nvSpPr>
          <p:spPr>
            <a:xfrm>
              <a:off x="732252" y="5467376"/>
              <a:ext cx="1102636" cy="707886"/>
            </a:xfrm>
            <a:prstGeom prst="rect">
              <a:avLst/>
            </a:prstGeom>
            <a:noFill/>
          </p:spPr>
          <p:txBody>
            <a:bodyPr wrap="square" rtlCol="0">
              <a:spAutoFit/>
            </a:bodyPr>
            <a:lstStyle/>
            <a:p>
              <a:r>
                <a:rPr lang="en-US" altLang="zh-CN" sz="1600"/>
                <a:t>1998.10</a:t>
              </a:r>
            </a:p>
            <a:p>
              <a:r>
                <a:rPr lang="zh-CN" altLang="en-US" sz="1200"/>
                <a:t>科学杂志</a:t>
              </a:r>
              <a:endParaRPr lang="en-US" altLang="zh-CN" sz="1200"/>
            </a:p>
            <a:p>
              <a:r>
                <a:rPr lang="zh-CN" altLang="en-US" sz="1200"/>
                <a:t>公布新的五年计划</a:t>
              </a:r>
            </a:p>
          </p:txBody>
        </p:sp>
      </p:grpSp>
      <p:grpSp>
        <p:nvGrpSpPr>
          <p:cNvPr id="48" name="组合 47">
            <a:extLst>
              <a:ext uri="{FF2B5EF4-FFF2-40B4-BE49-F238E27FC236}">
                <a16:creationId xmlns:a16="http://schemas.microsoft.com/office/drawing/2014/main" id="{46BE3461-ED67-7561-F918-EC879C8A09E7}"/>
              </a:ext>
            </a:extLst>
          </p:cNvPr>
          <p:cNvGrpSpPr/>
          <p:nvPr/>
        </p:nvGrpSpPr>
        <p:grpSpPr>
          <a:xfrm>
            <a:off x="6251836" y="3832644"/>
            <a:ext cx="1384619" cy="719443"/>
            <a:chOff x="103309" y="3694193"/>
            <a:chExt cx="1464193" cy="796131"/>
          </a:xfrm>
        </p:grpSpPr>
        <p:sp>
          <p:nvSpPr>
            <p:cNvPr id="49" name="对话气泡: 矩形 48">
              <a:extLst>
                <a:ext uri="{FF2B5EF4-FFF2-40B4-BE49-F238E27FC236}">
                  <a16:creationId xmlns:a16="http://schemas.microsoft.com/office/drawing/2014/main" id="{B89E1268-6FF6-CF98-E8FA-775BAA6F7979}"/>
                </a:ext>
              </a:extLst>
            </p:cNvPr>
            <p:cNvSpPr/>
            <p:nvPr/>
          </p:nvSpPr>
          <p:spPr>
            <a:xfrm>
              <a:off x="103309" y="3694193"/>
              <a:ext cx="1464193" cy="751449"/>
            </a:xfrm>
            <a:prstGeom prst="wedgeRectCallout">
              <a:avLst>
                <a:gd name="adj1" fmla="val -31042"/>
                <a:gd name="adj2" fmla="val 935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CDD24F13-3024-E655-8BFE-5EF0049CBB89}"/>
                </a:ext>
              </a:extLst>
            </p:cNvPr>
            <p:cNvSpPr txBox="1"/>
            <p:nvPr/>
          </p:nvSpPr>
          <p:spPr>
            <a:xfrm>
              <a:off x="135483" y="3706982"/>
              <a:ext cx="1334404" cy="783342"/>
            </a:xfrm>
            <a:prstGeom prst="rect">
              <a:avLst/>
            </a:prstGeom>
            <a:noFill/>
          </p:spPr>
          <p:txBody>
            <a:bodyPr wrap="none" rtlCol="0">
              <a:spAutoFit/>
            </a:bodyPr>
            <a:lstStyle/>
            <a:p>
              <a:r>
                <a:rPr lang="en-US" altLang="zh-CN" sz="1600"/>
                <a:t>2000.06</a:t>
              </a:r>
            </a:p>
            <a:p>
              <a:r>
                <a:rPr lang="zh-CN" altLang="en-US" sz="1200"/>
                <a:t>完成基因组草图</a:t>
              </a:r>
              <a:endParaRPr lang="en-US" altLang="zh-CN" sz="1200"/>
            </a:p>
            <a:p>
              <a:r>
                <a:rPr lang="zh-CN" altLang="en-US" sz="1200"/>
                <a:t>白宫发布</a:t>
              </a:r>
            </a:p>
          </p:txBody>
        </p:sp>
      </p:grpSp>
      <p:sp>
        <p:nvSpPr>
          <p:cNvPr id="51" name="流程图: 接点 50">
            <a:extLst>
              <a:ext uri="{FF2B5EF4-FFF2-40B4-BE49-F238E27FC236}">
                <a16:creationId xmlns:a16="http://schemas.microsoft.com/office/drawing/2014/main" id="{7049BF06-BC1D-7E8A-2700-5DC76CB569E8}"/>
              </a:ext>
            </a:extLst>
          </p:cNvPr>
          <p:cNvSpPr/>
          <p:nvPr/>
        </p:nvSpPr>
        <p:spPr>
          <a:xfrm>
            <a:off x="7499766" y="4859731"/>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145B148C-0159-07F6-410D-F5A35D3C332E}"/>
              </a:ext>
            </a:extLst>
          </p:cNvPr>
          <p:cNvGrpSpPr/>
          <p:nvPr/>
        </p:nvGrpSpPr>
        <p:grpSpPr>
          <a:xfrm>
            <a:off x="7462702" y="5480704"/>
            <a:ext cx="1485016" cy="735872"/>
            <a:chOff x="732251" y="5467376"/>
            <a:chExt cx="1102637" cy="735872"/>
          </a:xfrm>
        </p:grpSpPr>
        <p:sp>
          <p:nvSpPr>
            <p:cNvPr id="53" name="对话气泡: 矩形 52">
              <a:extLst>
                <a:ext uri="{FF2B5EF4-FFF2-40B4-BE49-F238E27FC236}">
                  <a16:creationId xmlns:a16="http://schemas.microsoft.com/office/drawing/2014/main" id="{537F1271-4057-EAA8-821D-12BDF4153AFE}"/>
                </a:ext>
              </a:extLst>
            </p:cNvPr>
            <p:cNvSpPr/>
            <p:nvPr/>
          </p:nvSpPr>
          <p:spPr>
            <a:xfrm rot="10800000">
              <a:off x="732251" y="5499676"/>
              <a:ext cx="1027398" cy="703572"/>
            </a:xfrm>
            <a:prstGeom prst="wedgeRectCallout">
              <a:avLst>
                <a:gd name="adj1" fmla="val 39755"/>
                <a:gd name="adj2" fmla="val 10062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0A6AFC4E-E24A-0D2B-4C8A-729E1A96F945}"/>
                </a:ext>
              </a:extLst>
            </p:cNvPr>
            <p:cNvSpPr txBox="1"/>
            <p:nvPr/>
          </p:nvSpPr>
          <p:spPr>
            <a:xfrm>
              <a:off x="732252" y="5467376"/>
              <a:ext cx="1102636" cy="523220"/>
            </a:xfrm>
            <a:prstGeom prst="rect">
              <a:avLst/>
            </a:prstGeom>
            <a:noFill/>
          </p:spPr>
          <p:txBody>
            <a:bodyPr wrap="square" rtlCol="0">
              <a:spAutoFit/>
            </a:bodyPr>
            <a:lstStyle/>
            <a:p>
              <a:r>
                <a:rPr lang="en-US" altLang="zh-CN" sz="1600" b="1"/>
                <a:t>2003.04</a:t>
              </a:r>
            </a:p>
            <a:p>
              <a:r>
                <a:rPr lang="zh-CN" altLang="en-US" sz="1200" b="1"/>
                <a:t>宣布</a:t>
              </a:r>
              <a:r>
                <a:rPr lang="en-US" altLang="zh-CN" sz="1200" b="1"/>
                <a:t>HGP</a:t>
              </a:r>
              <a:r>
                <a:rPr lang="zh-CN" altLang="en-US" sz="1200" b="1"/>
                <a:t>完成</a:t>
              </a:r>
              <a:endParaRPr lang="en-US" altLang="zh-CN" sz="1200" b="1"/>
            </a:p>
          </p:txBody>
        </p:sp>
      </p:grpSp>
      <p:sp>
        <p:nvSpPr>
          <p:cNvPr id="55" name="流程图: 接点 54">
            <a:extLst>
              <a:ext uri="{FF2B5EF4-FFF2-40B4-BE49-F238E27FC236}">
                <a16:creationId xmlns:a16="http://schemas.microsoft.com/office/drawing/2014/main" id="{CB074F77-64EE-4FFD-F72A-022052BFC2AD}"/>
              </a:ext>
            </a:extLst>
          </p:cNvPr>
          <p:cNvSpPr/>
          <p:nvPr/>
        </p:nvSpPr>
        <p:spPr>
          <a:xfrm>
            <a:off x="8085638" y="4859731"/>
            <a:ext cx="273378" cy="263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a:extLst>
              <a:ext uri="{FF2B5EF4-FFF2-40B4-BE49-F238E27FC236}">
                <a16:creationId xmlns:a16="http://schemas.microsoft.com/office/drawing/2014/main" id="{26CC4A02-CA00-5A83-2CE6-33E855B361DF}"/>
              </a:ext>
            </a:extLst>
          </p:cNvPr>
          <p:cNvGrpSpPr/>
          <p:nvPr/>
        </p:nvGrpSpPr>
        <p:grpSpPr>
          <a:xfrm>
            <a:off x="7969857" y="3841097"/>
            <a:ext cx="1107996" cy="564398"/>
            <a:chOff x="60137" y="3694193"/>
            <a:chExt cx="1550534" cy="751449"/>
          </a:xfrm>
        </p:grpSpPr>
        <p:sp>
          <p:nvSpPr>
            <p:cNvPr id="58" name="对话气泡: 矩形 57">
              <a:extLst>
                <a:ext uri="{FF2B5EF4-FFF2-40B4-BE49-F238E27FC236}">
                  <a16:creationId xmlns:a16="http://schemas.microsoft.com/office/drawing/2014/main" id="{773F6DE2-F97E-7AAC-11B1-3D43D82B6733}"/>
                </a:ext>
              </a:extLst>
            </p:cNvPr>
            <p:cNvSpPr/>
            <p:nvPr/>
          </p:nvSpPr>
          <p:spPr>
            <a:xfrm>
              <a:off x="103309" y="3694193"/>
              <a:ext cx="1464193" cy="751449"/>
            </a:xfrm>
            <a:prstGeom prst="wedgeRectCallout">
              <a:avLst>
                <a:gd name="adj1" fmla="val -31042"/>
                <a:gd name="adj2" fmla="val 935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572056B8-0B2C-40C7-B152-8F00FEFFCE52}"/>
                </a:ext>
              </a:extLst>
            </p:cNvPr>
            <p:cNvSpPr txBox="1"/>
            <p:nvPr/>
          </p:nvSpPr>
          <p:spPr>
            <a:xfrm>
              <a:off x="60137" y="3773854"/>
              <a:ext cx="1550534" cy="449986"/>
            </a:xfrm>
            <a:prstGeom prst="rect">
              <a:avLst/>
            </a:prstGeom>
            <a:noFill/>
          </p:spPr>
          <p:txBody>
            <a:bodyPr wrap="none" rtlCol="0">
              <a:spAutoFit/>
            </a:bodyPr>
            <a:lstStyle/>
            <a:p>
              <a:r>
                <a:rPr lang="en-US" altLang="zh-CN" sz="1600" b="1"/>
                <a:t>2004.10</a:t>
              </a:r>
            </a:p>
            <a:p>
              <a:r>
                <a:rPr lang="zh-CN" altLang="en-US" sz="1200" b="1"/>
                <a:t>发表科学描述</a:t>
              </a:r>
            </a:p>
          </p:txBody>
        </p:sp>
      </p:grpSp>
    </p:spTree>
    <p:extLst>
      <p:ext uri="{BB962C8B-B14F-4D97-AF65-F5344CB8AC3E}">
        <p14:creationId xmlns:p14="http://schemas.microsoft.com/office/powerpoint/2010/main" val="326239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NA Sequencing Costs: Data">
            <a:extLst>
              <a:ext uri="{FF2B5EF4-FFF2-40B4-BE49-F238E27FC236}">
                <a16:creationId xmlns:a16="http://schemas.microsoft.com/office/drawing/2014/main" id="{C22AE1D2-D9E3-E993-C8B8-2677768001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779" y="1279869"/>
            <a:ext cx="7978578" cy="448933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44">
            <a:extLst>
              <a:ext uri="{FF2B5EF4-FFF2-40B4-BE49-F238E27FC236}">
                <a16:creationId xmlns:a16="http://schemas.microsoft.com/office/drawing/2014/main" id="{46CE0768-D9F4-178E-0CC9-83172D7BFA71}"/>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en-US" altLang="zh-CN" sz="3200" b="1" spc="308">
                <a:ea typeface="黑体" panose="02010609060101010101" pitchFamily="49" charset="-122"/>
                <a:cs typeface="Arial Unicode MS" panose="020B0604020202020204" pitchFamily="34" charset="-122"/>
              </a:rPr>
              <a:t>DNA</a:t>
            </a:r>
            <a:r>
              <a:rPr lang="zh-CN" altLang="en-US" sz="3200" b="1" spc="308">
                <a:ea typeface="黑体" panose="02010609060101010101" pitchFamily="49" charset="-122"/>
                <a:cs typeface="Arial Unicode MS" panose="020B0604020202020204" pitchFamily="34" charset="-122"/>
              </a:rPr>
              <a:t>测序快速发展</a:t>
            </a:r>
          </a:p>
        </p:txBody>
      </p:sp>
    </p:spTree>
    <p:extLst>
      <p:ext uri="{BB962C8B-B14F-4D97-AF65-F5344CB8AC3E}">
        <p14:creationId xmlns:p14="http://schemas.microsoft.com/office/powerpoint/2010/main" val="312751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xt-generation sequencing (NGS) overview | iRepertoire, Inc.">
            <a:extLst>
              <a:ext uri="{FF2B5EF4-FFF2-40B4-BE49-F238E27FC236}">
                <a16:creationId xmlns:a16="http://schemas.microsoft.com/office/drawing/2014/main" id="{45053F01-57B8-C50A-8C2D-4CE84A408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85" y="1202293"/>
            <a:ext cx="8772829" cy="526065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C3883C0-1FC7-B5D3-B217-973C4342E40C}"/>
              </a:ext>
            </a:extLst>
          </p:cNvPr>
          <p:cNvSpPr txBox="1"/>
          <p:nvPr/>
        </p:nvSpPr>
        <p:spPr>
          <a:xfrm>
            <a:off x="73239" y="6471822"/>
            <a:ext cx="5865921" cy="276999"/>
          </a:xfrm>
          <a:prstGeom prst="rect">
            <a:avLst/>
          </a:prstGeom>
          <a:noFill/>
        </p:spPr>
        <p:txBody>
          <a:bodyPr wrap="square">
            <a:spAutoFit/>
          </a:bodyPr>
          <a:lstStyle/>
          <a:p>
            <a:r>
              <a:rPr lang="zh-CN" altLang="en-US" sz="1200" dirty="0"/>
              <a:t>https://irepertoire.com/ngs-overview-from-sample-to-sequencer-to-results/</a:t>
            </a:r>
          </a:p>
        </p:txBody>
      </p:sp>
    </p:spTree>
    <p:extLst>
      <p:ext uri="{BB962C8B-B14F-4D97-AF65-F5344CB8AC3E}">
        <p14:creationId xmlns:p14="http://schemas.microsoft.com/office/powerpoint/2010/main" val="583549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6E87C836-B5C8-D2C0-B411-EA18E8B1FC7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5823"/>
          <a:stretch/>
        </p:blipFill>
        <p:spPr bwMode="auto">
          <a:xfrm>
            <a:off x="6591542" y="1736255"/>
            <a:ext cx="1645152" cy="1515487"/>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grpSp>
        <p:nvGrpSpPr>
          <p:cNvPr id="3" name="Group 5">
            <a:extLst>
              <a:ext uri="{FF2B5EF4-FFF2-40B4-BE49-F238E27FC236}">
                <a16:creationId xmlns:a16="http://schemas.microsoft.com/office/drawing/2014/main" id="{3C032C8C-EC2C-2627-2907-B1E4C51AB97D}"/>
              </a:ext>
            </a:extLst>
          </p:cNvPr>
          <p:cNvGrpSpPr/>
          <p:nvPr/>
        </p:nvGrpSpPr>
        <p:grpSpPr>
          <a:xfrm>
            <a:off x="3400452" y="1447548"/>
            <a:ext cx="2667000" cy="2375505"/>
            <a:chOff x="3327400" y="1298568"/>
            <a:chExt cx="2667000" cy="2375505"/>
          </a:xfrm>
        </p:grpSpPr>
        <p:pic>
          <p:nvPicPr>
            <p:cNvPr id="9" name="Picture 6">
              <a:extLst>
                <a:ext uri="{FF2B5EF4-FFF2-40B4-BE49-F238E27FC236}">
                  <a16:creationId xmlns:a16="http://schemas.microsoft.com/office/drawing/2014/main" id="{C1BCE406-624B-CF1B-11A8-C61D504F59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1734" y="1298568"/>
              <a:ext cx="1897910" cy="1778794"/>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10" name="Content Placeholder 2">
              <a:extLst>
                <a:ext uri="{FF2B5EF4-FFF2-40B4-BE49-F238E27FC236}">
                  <a16:creationId xmlns:a16="http://schemas.microsoft.com/office/drawing/2014/main" id="{20E90F09-95CD-6F89-E788-98543332C182}"/>
                </a:ext>
              </a:extLst>
            </p:cNvPr>
            <p:cNvSpPr txBox="1">
              <a:spLocks/>
            </p:cNvSpPr>
            <p:nvPr/>
          </p:nvSpPr>
          <p:spPr bwMode="auto">
            <a:xfrm>
              <a:off x="3327400" y="3144168"/>
              <a:ext cx="2667000" cy="52990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eaLnBrk="1" hangingPunct="1">
                <a:buFontTx/>
                <a:buNone/>
              </a:pPr>
              <a:r>
                <a:rPr lang="en-AU" altLang="en-US" sz="1600" b="1" kern="0"/>
                <a:t>NextSeq500 (150 bp paired end reads; 120Gb/run; 1 day) </a:t>
              </a:r>
            </a:p>
          </p:txBody>
        </p:sp>
      </p:grpSp>
      <p:grpSp>
        <p:nvGrpSpPr>
          <p:cNvPr id="4" name="Group 8">
            <a:extLst>
              <a:ext uri="{FF2B5EF4-FFF2-40B4-BE49-F238E27FC236}">
                <a16:creationId xmlns:a16="http://schemas.microsoft.com/office/drawing/2014/main" id="{09F524B7-4475-6C93-81C5-7ADF722569B1}"/>
              </a:ext>
            </a:extLst>
          </p:cNvPr>
          <p:cNvGrpSpPr/>
          <p:nvPr/>
        </p:nvGrpSpPr>
        <p:grpSpPr>
          <a:xfrm>
            <a:off x="213218" y="1342980"/>
            <a:ext cx="2722346" cy="2514994"/>
            <a:chOff x="444500" y="1190580"/>
            <a:chExt cx="2722346" cy="2514994"/>
          </a:xfrm>
        </p:grpSpPr>
        <p:pic>
          <p:nvPicPr>
            <p:cNvPr id="7" name="Picture 2">
              <a:extLst>
                <a:ext uri="{FF2B5EF4-FFF2-40B4-BE49-F238E27FC236}">
                  <a16:creationId xmlns:a16="http://schemas.microsoft.com/office/drawing/2014/main" id="{D117E200-F449-429D-BFC1-42DCC768077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664" t="20408" r="10765" b="10910"/>
            <a:stretch/>
          </p:blipFill>
          <p:spPr bwMode="auto">
            <a:xfrm>
              <a:off x="457200" y="1190580"/>
              <a:ext cx="2709646" cy="1971413"/>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8" name="Content Placeholder 2">
              <a:extLst>
                <a:ext uri="{FF2B5EF4-FFF2-40B4-BE49-F238E27FC236}">
                  <a16:creationId xmlns:a16="http://schemas.microsoft.com/office/drawing/2014/main" id="{11751141-27B7-5910-EDE3-16B04F8FF527}"/>
                </a:ext>
              </a:extLst>
            </p:cNvPr>
            <p:cNvSpPr txBox="1">
              <a:spLocks/>
            </p:cNvSpPr>
            <p:nvPr/>
          </p:nvSpPr>
          <p:spPr bwMode="auto">
            <a:xfrm>
              <a:off x="444500" y="3175669"/>
              <a:ext cx="2709646" cy="52990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eaLnBrk="1" hangingPunct="1">
                <a:buFontTx/>
                <a:buNone/>
              </a:pPr>
              <a:r>
                <a:rPr lang="en-AU" altLang="en-US" sz="1600" b="1" kern="0"/>
                <a:t>HiSeq2500 (150 </a:t>
              </a:r>
              <a:r>
                <a:rPr lang="en-AU" altLang="en-US" sz="1600" b="1" kern="0" err="1"/>
                <a:t>bp</a:t>
              </a:r>
              <a:r>
                <a:rPr lang="en-AU" altLang="en-US" sz="1600" b="1" kern="0"/>
                <a:t> pairs end reads; 180Gb/run; 2 days)</a:t>
              </a:r>
            </a:p>
          </p:txBody>
        </p:sp>
      </p:grpSp>
      <p:pic>
        <p:nvPicPr>
          <p:cNvPr id="5" name="Picture 2">
            <a:extLst>
              <a:ext uri="{FF2B5EF4-FFF2-40B4-BE49-F238E27FC236}">
                <a16:creationId xmlns:a16="http://schemas.microsoft.com/office/drawing/2014/main" id="{3270A173-03B8-F8BF-BFBD-5417D1AE4882}"/>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37309" b="18061"/>
          <a:stretch/>
        </p:blipFill>
        <p:spPr bwMode="auto">
          <a:xfrm>
            <a:off x="314352" y="4075185"/>
            <a:ext cx="8126235" cy="2220985"/>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6" name="Content Placeholder 2">
            <a:extLst>
              <a:ext uri="{FF2B5EF4-FFF2-40B4-BE49-F238E27FC236}">
                <a16:creationId xmlns:a16="http://schemas.microsoft.com/office/drawing/2014/main" id="{A9743E21-D628-91FD-6475-17EB94DFE0BD}"/>
              </a:ext>
            </a:extLst>
          </p:cNvPr>
          <p:cNvSpPr txBox="1">
            <a:spLocks/>
          </p:cNvSpPr>
          <p:nvPr/>
        </p:nvSpPr>
        <p:spPr>
          <a:xfrm>
            <a:off x="1495918" y="6328095"/>
            <a:ext cx="6235700" cy="529905"/>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Arial"/>
              <a:buNone/>
            </a:pPr>
            <a:r>
              <a:rPr lang="en-AU" altLang="en-US" sz="1600" b="1" kern="0"/>
              <a:t>Illumina X Ten (150 bp paired end reads; 1800 Gb/run (3 days)</a:t>
            </a:r>
          </a:p>
        </p:txBody>
      </p:sp>
      <p:sp>
        <p:nvSpPr>
          <p:cNvPr id="11" name="Content Placeholder 2">
            <a:extLst>
              <a:ext uri="{FF2B5EF4-FFF2-40B4-BE49-F238E27FC236}">
                <a16:creationId xmlns:a16="http://schemas.microsoft.com/office/drawing/2014/main" id="{C92ACAB7-E148-6398-76C4-AF39A1262675}"/>
              </a:ext>
            </a:extLst>
          </p:cNvPr>
          <p:cNvSpPr>
            <a:spLocks noGrp="1"/>
          </p:cNvSpPr>
          <p:nvPr/>
        </p:nvSpPr>
        <p:spPr>
          <a:xfrm>
            <a:off x="6208438" y="3283667"/>
            <a:ext cx="2578100" cy="5299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buNone/>
            </a:pPr>
            <a:r>
              <a:rPr lang="en-AU" altLang="en-US" sz="1600" b="1" err="1"/>
              <a:t>MiSeq</a:t>
            </a:r>
            <a:r>
              <a:rPr lang="en-AU" altLang="en-US" sz="1600" b="1"/>
              <a:t> (300 </a:t>
            </a:r>
            <a:r>
              <a:rPr lang="en-AU" altLang="en-US" sz="1600" b="1" err="1"/>
              <a:t>bp</a:t>
            </a:r>
            <a:r>
              <a:rPr lang="en-AU" altLang="en-US" sz="1600" b="1"/>
              <a:t> paired end reads’ 15Gb/run; 2.3 days)</a:t>
            </a:r>
          </a:p>
        </p:txBody>
      </p:sp>
      <p:sp>
        <p:nvSpPr>
          <p:cNvPr id="16" name="文本框 15">
            <a:extLst>
              <a:ext uri="{FF2B5EF4-FFF2-40B4-BE49-F238E27FC236}">
                <a16:creationId xmlns:a16="http://schemas.microsoft.com/office/drawing/2014/main" id="{D9C1710E-BB9B-4B03-00C5-69EFE276D275}"/>
              </a:ext>
            </a:extLst>
          </p:cNvPr>
          <p:cNvSpPr txBox="1"/>
          <p:nvPr/>
        </p:nvSpPr>
        <p:spPr>
          <a:xfrm>
            <a:off x="3006490" y="282322"/>
            <a:ext cx="4586140" cy="523220"/>
          </a:xfrm>
          <a:prstGeom prst="rect">
            <a:avLst/>
          </a:prstGeom>
          <a:noFill/>
        </p:spPr>
        <p:txBody>
          <a:bodyPr wrap="square">
            <a:spAutoFit/>
          </a:bodyPr>
          <a:lstStyle/>
          <a:p>
            <a:r>
              <a:rPr lang="en-AU" altLang="zh-CN" sz="2800" b="1"/>
              <a:t>Illumina Platforms</a:t>
            </a:r>
          </a:p>
        </p:txBody>
      </p:sp>
    </p:spTree>
    <p:extLst>
      <p:ext uri="{BB962C8B-B14F-4D97-AF65-F5344CB8AC3E}">
        <p14:creationId xmlns:p14="http://schemas.microsoft.com/office/powerpoint/2010/main" val="3420932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ENCODE Project Writes Eulogy for Junk DNA | Science">
            <a:extLst>
              <a:ext uri="{FF2B5EF4-FFF2-40B4-BE49-F238E27FC236}">
                <a16:creationId xmlns:a16="http://schemas.microsoft.com/office/drawing/2014/main" id="{B5DDBE60-A4CD-B0F4-9C2A-6B3292837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348" y="1630313"/>
            <a:ext cx="6975835" cy="474744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44">
            <a:extLst>
              <a:ext uri="{FF2B5EF4-FFF2-40B4-BE49-F238E27FC236}">
                <a16:creationId xmlns:a16="http://schemas.microsoft.com/office/drawing/2014/main" id="{958D0943-32C2-3860-4399-D26D89FEF623}"/>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如何解读</a:t>
            </a:r>
            <a:r>
              <a:rPr lang="en-US" altLang="zh-CN" sz="3200" b="1" spc="308">
                <a:ea typeface="黑体" panose="02010609060101010101" pitchFamily="49" charset="-122"/>
                <a:cs typeface="Arial Unicode MS" panose="020B0604020202020204" pitchFamily="34" charset="-122"/>
              </a:rPr>
              <a:t>DNA</a:t>
            </a:r>
            <a:r>
              <a:rPr lang="zh-CN" altLang="en-US" sz="3200" b="1" spc="308">
                <a:ea typeface="黑体" panose="02010609060101010101" pitchFamily="49" charset="-122"/>
                <a:cs typeface="Arial Unicode MS" panose="020B0604020202020204" pitchFamily="34" charset="-122"/>
              </a:rPr>
              <a:t>序列</a:t>
            </a:r>
          </a:p>
        </p:txBody>
      </p:sp>
      <p:pic>
        <p:nvPicPr>
          <p:cNvPr id="6150" name="Picture 6" descr="无字天书_好搜百科">
            <a:extLst>
              <a:ext uri="{FF2B5EF4-FFF2-40B4-BE49-F238E27FC236}">
                <a16:creationId xmlns:a16="http://schemas.microsoft.com/office/drawing/2014/main" id="{0945DB8F-8F50-C0CC-24D6-1C6F5CC4B0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84" t="13261" r="18330" b="5958"/>
          <a:stretch/>
        </p:blipFill>
        <p:spPr bwMode="auto">
          <a:xfrm>
            <a:off x="216817" y="1102411"/>
            <a:ext cx="1630837" cy="192359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48CAA37-4433-23B8-A69B-B5A95FE8DD3A}"/>
              </a:ext>
            </a:extLst>
          </p:cNvPr>
          <p:cNvSpPr txBox="1"/>
          <p:nvPr/>
        </p:nvSpPr>
        <p:spPr>
          <a:xfrm>
            <a:off x="2971726" y="968604"/>
            <a:ext cx="4586140" cy="826445"/>
          </a:xfrm>
          <a:prstGeom prst="rect">
            <a:avLst/>
          </a:prstGeom>
          <a:noFill/>
        </p:spPr>
        <p:txBody>
          <a:bodyPr wrap="square">
            <a:spAutoFit/>
          </a:bodyPr>
          <a:lstStyle/>
          <a:p>
            <a:pPr>
              <a:lnSpc>
                <a:spcPct val="200000"/>
              </a:lnSpc>
            </a:pPr>
            <a:r>
              <a:rPr lang="en-US" altLang="zh-CN" sz="2800" dirty="0"/>
              <a:t>ENCODE Project: Epigenomics</a:t>
            </a:r>
          </a:p>
        </p:txBody>
      </p:sp>
    </p:spTree>
    <p:extLst>
      <p:ext uri="{BB962C8B-B14F-4D97-AF65-F5344CB8AC3E}">
        <p14:creationId xmlns:p14="http://schemas.microsoft.com/office/powerpoint/2010/main" val="558472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402353" y="236190"/>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遗传变异与疾病</a:t>
            </a:r>
          </a:p>
        </p:txBody>
      </p:sp>
      <p:pic>
        <p:nvPicPr>
          <p:cNvPr id="7170" name="Picture 2" descr="What are genome wide association studies (GWAS)? | GWAS Catalog">
            <a:extLst>
              <a:ext uri="{FF2B5EF4-FFF2-40B4-BE49-F238E27FC236}">
                <a16:creationId xmlns:a16="http://schemas.microsoft.com/office/drawing/2014/main" id="{6AE69730-F912-043F-FBFE-0DCC62138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37" y="1785078"/>
            <a:ext cx="5476923" cy="32878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271E007-5F28-52FB-6F5F-DE75144AB4E9}"/>
              </a:ext>
            </a:extLst>
          </p:cNvPr>
          <p:cNvSpPr txBox="1"/>
          <p:nvPr/>
        </p:nvSpPr>
        <p:spPr>
          <a:xfrm>
            <a:off x="2278929" y="1227597"/>
            <a:ext cx="4586140" cy="369332"/>
          </a:xfrm>
          <a:prstGeom prst="rect">
            <a:avLst/>
          </a:prstGeom>
          <a:noFill/>
        </p:spPr>
        <p:txBody>
          <a:bodyPr wrap="square">
            <a:spAutoFit/>
          </a:bodyPr>
          <a:lstStyle/>
          <a:p>
            <a:pPr algn="l"/>
            <a:r>
              <a:rPr lang="en-US" altLang="zh-CN" b="1" i="0" dirty="0">
                <a:solidFill>
                  <a:srgbClr val="1A1C1A"/>
                </a:solidFill>
                <a:effectLst/>
                <a:latin typeface="IBM Plex Sans" panose="020B0604020202020204" pitchFamily="34" charset="0"/>
              </a:rPr>
              <a:t>genome wide association studies </a:t>
            </a:r>
            <a:r>
              <a:rPr lang="en-US" altLang="zh-CN" b="1" dirty="0">
                <a:solidFill>
                  <a:srgbClr val="1A1C1A"/>
                </a:solidFill>
                <a:latin typeface="IBM Plex Sans" panose="020B0604020202020204" pitchFamily="34" charset="0"/>
              </a:rPr>
              <a:t>(GWAS)</a:t>
            </a:r>
            <a:endParaRPr lang="en-US" altLang="zh-CN" b="1" i="0" dirty="0">
              <a:solidFill>
                <a:srgbClr val="1A1C1A"/>
              </a:solidFill>
              <a:effectLst/>
              <a:latin typeface="IBM Plex Sans" panose="020B0604020202020204" pitchFamily="34" charset="0"/>
            </a:endParaRPr>
          </a:p>
        </p:txBody>
      </p:sp>
      <p:pic>
        <p:nvPicPr>
          <p:cNvPr id="5" name="Picture 1">
            <a:extLst>
              <a:ext uri="{FF2B5EF4-FFF2-40B4-BE49-F238E27FC236}">
                <a16:creationId xmlns:a16="http://schemas.microsoft.com/office/drawing/2014/main" id="{61F15D14-747F-CC01-A586-FCA1F6EB63D6}"/>
              </a:ext>
            </a:extLst>
          </p:cNvPr>
          <p:cNvPicPr>
            <a:picLocks noChangeAspect="1"/>
          </p:cNvPicPr>
          <p:nvPr/>
        </p:nvPicPr>
        <p:blipFill>
          <a:blip r:embed="rId3"/>
          <a:stretch>
            <a:fillRect/>
          </a:stretch>
        </p:blipFill>
        <p:spPr>
          <a:xfrm>
            <a:off x="2064321" y="5072922"/>
            <a:ext cx="5015353" cy="1744968"/>
          </a:xfrm>
          <a:prstGeom prst="rect">
            <a:avLst/>
          </a:prstGeom>
        </p:spPr>
      </p:pic>
      <p:sp>
        <p:nvSpPr>
          <p:cNvPr id="7" name="文本框 6">
            <a:extLst>
              <a:ext uri="{FF2B5EF4-FFF2-40B4-BE49-F238E27FC236}">
                <a16:creationId xmlns:a16="http://schemas.microsoft.com/office/drawing/2014/main" id="{BF6DEC4A-714E-372C-7E46-6A64EFF3E94B}"/>
              </a:ext>
            </a:extLst>
          </p:cNvPr>
          <p:cNvSpPr txBox="1"/>
          <p:nvPr/>
        </p:nvSpPr>
        <p:spPr>
          <a:xfrm>
            <a:off x="7166728" y="5760740"/>
            <a:ext cx="2062113" cy="369332"/>
          </a:xfrm>
          <a:prstGeom prst="rect">
            <a:avLst/>
          </a:prstGeom>
          <a:noFill/>
        </p:spPr>
        <p:txBody>
          <a:bodyPr wrap="square">
            <a:spAutoFit/>
          </a:bodyPr>
          <a:lstStyle/>
          <a:p>
            <a:r>
              <a:rPr lang="en-US" altLang="zh-CN" sz="1800" b="1">
                <a:latin typeface="Arial"/>
                <a:cs typeface="Arial"/>
              </a:rPr>
              <a:t>Manhattan plot</a:t>
            </a:r>
            <a:endParaRPr lang="zh-CN" altLang="en-US"/>
          </a:p>
        </p:txBody>
      </p:sp>
    </p:spTree>
    <p:extLst>
      <p:ext uri="{BB962C8B-B14F-4D97-AF65-F5344CB8AC3E}">
        <p14:creationId xmlns:p14="http://schemas.microsoft.com/office/powerpoint/2010/main" val="723673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49A7DAE9-5CDA-FDB9-5D69-D72AD56D61C1}"/>
              </a:ext>
            </a:extLst>
          </p:cNvPr>
          <p:cNvGrpSpPr/>
          <p:nvPr/>
        </p:nvGrpSpPr>
        <p:grpSpPr>
          <a:xfrm>
            <a:off x="612100" y="1800520"/>
            <a:ext cx="7919799" cy="4797506"/>
            <a:chOff x="101312" y="646331"/>
            <a:chExt cx="8229600" cy="5653667"/>
          </a:xfrm>
        </p:grpSpPr>
        <p:pic>
          <p:nvPicPr>
            <p:cNvPr id="3" name="Picture 9">
              <a:extLst>
                <a:ext uri="{FF2B5EF4-FFF2-40B4-BE49-F238E27FC236}">
                  <a16:creationId xmlns:a16="http://schemas.microsoft.com/office/drawing/2014/main" id="{37711440-A481-4124-81B6-24EEE23B22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543" b="10078"/>
            <a:stretch/>
          </p:blipFill>
          <p:spPr>
            <a:xfrm>
              <a:off x="101312" y="646331"/>
              <a:ext cx="8229600" cy="5443870"/>
            </a:xfrm>
            <a:prstGeom prst="rect">
              <a:avLst/>
            </a:prstGeom>
          </p:spPr>
        </p:pic>
        <p:sp>
          <p:nvSpPr>
            <p:cNvPr id="4" name="Rectangle 10">
              <a:extLst>
                <a:ext uri="{FF2B5EF4-FFF2-40B4-BE49-F238E27FC236}">
                  <a16:creationId xmlns:a16="http://schemas.microsoft.com/office/drawing/2014/main" id="{F79F8102-3689-50E3-0DCA-1F010CB604C6}"/>
                </a:ext>
              </a:extLst>
            </p:cNvPr>
            <p:cNvSpPr>
              <a:spLocks noChangeAspect="1"/>
            </p:cNvSpPr>
            <p:nvPr/>
          </p:nvSpPr>
          <p:spPr>
            <a:xfrm>
              <a:off x="2105914" y="5995184"/>
              <a:ext cx="5196840" cy="3048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6" name="文本框 5">
            <a:extLst>
              <a:ext uri="{FF2B5EF4-FFF2-40B4-BE49-F238E27FC236}">
                <a16:creationId xmlns:a16="http://schemas.microsoft.com/office/drawing/2014/main" id="{EA3C2192-DE4B-B309-A7AB-9FAFEF0FEEFA}"/>
              </a:ext>
            </a:extLst>
          </p:cNvPr>
          <p:cNvSpPr txBox="1"/>
          <p:nvPr/>
        </p:nvSpPr>
        <p:spPr>
          <a:xfrm>
            <a:off x="2635650" y="259974"/>
            <a:ext cx="4586140" cy="523220"/>
          </a:xfrm>
          <a:prstGeom prst="rect">
            <a:avLst/>
          </a:prstGeom>
          <a:noFill/>
        </p:spPr>
        <p:txBody>
          <a:bodyPr wrap="square">
            <a:spAutoFit/>
          </a:bodyPr>
          <a:lstStyle/>
          <a:p>
            <a:r>
              <a:rPr lang="en-US" altLang="zh-CN" sz="2800" b="1">
                <a:latin typeface="Arial" charset="0"/>
                <a:ea typeface="ＭＳ Ｐゴシック" charset="0"/>
                <a:cs typeface="Arial" charset="0"/>
              </a:rPr>
              <a:t>Published GWAS </a:t>
            </a:r>
            <a:endParaRPr lang="zh-CN" altLang="en-US" sz="2800"/>
          </a:p>
        </p:txBody>
      </p:sp>
    </p:spTree>
    <p:extLst>
      <p:ext uri="{BB962C8B-B14F-4D97-AF65-F5344CB8AC3E}">
        <p14:creationId xmlns:p14="http://schemas.microsoft.com/office/powerpoint/2010/main" val="373423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57C680B-BC54-FD9A-D351-20CED51BC47D}"/>
              </a:ext>
            </a:extLst>
          </p:cNvPr>
          <p:cNvSpPr txBox="1"/>
          <p:nvPr/>
        </p:nvSpPr>
        <p:spPr>
          <a:xfrm>
            <a:off x="2635650" y="259974"/>
            <a:ext cx="4586140" cy="523220"/>
          </a:xfrm>
          <a:prstGeom prst="rect">
            <a:avLst/>
          </a:prstGeom>
          <a:noFill/>
        </p:spPr>
        <p:txBody>
          <a:bodyPr wrap="square">
            <a:spAutoFit/>
          </a:bodyPr>
          <a:lstStyle/>
          <a:p>
            <a:r>
              <a:rPr lang="en-US" altLang="zh-CN" sz="2800" b="1" dirty="0">
                <a:latin typeface="Arial" charset="0"/>
                <a:ea typeface="ＭＳ Ｐゴシック" charset="0"/>
                <a:cs typeface="Arial" charset="0"/>
              </a:rPr>
              <a:t>GWAS</a:t>
            </a:r>
            <a:r>
              <a:rPr lang="zh-CN" altLang="en-US" sz="2800" b="1" dirty="0">
                <a:latin typeface="Arial" charset="0"/>
                <a:ea typeface="ＭＳ Ｐゴシック" charset="0"/>
                <a:cs typeface="Arial" charset="0"/>
              </a:rPr>
              <a:t>基本数据分析流程</a:t>
            </a:r>
            <a:endParaRPr lang="zh-CN" altLang="en-US" sz="2800" dirty="0"/>
          </a:p>
        </p:txBody>
      </p:sp>
      <p:grpSp>
        <p:nvGrpSpPr>
          <p:cNvPr id="3" name="Group 1">
            <a:extLst>
              <a:ext uri="{FF2B5EF4-FFF2-40B4-BE49-F238E27FC236}">
                <a16:creationId xmlns:a16="http://schemas.microsoft.com/office/drawing/2014/main" id="{00F8DB08-F181-19C2-15B6-A8701BB8063C}"/>
              </a:ext>
            </a:extLst>
          </p:cNvPr>
          <p:cNvGrpSpPr/>
          <p:nvPr/>
        </p:nvGrpSpPr>
        <p:grpSpPr>
          <a:xfrm>
            <a:off x="251095" y="1494051"/>
            <a:ext cx="8453278" cy="4786519"/>
            <a:chOff x="583222" y="1556791"/>
            <a:chExt cx="8453278" cy="4786519"/>
          </a:xfrm>
        </p:grpSpPr>
        <p:grpSp>
          <p:nvGrpSpPr>
            <p:cNvPr id="4" name="组合 3">
              <a:extLst>
                <a:ext uri="{FF2B5EF4-FFF2-40B4-BE49-F238E27FC236}">
                  <a16:creationId xmlns:a16="http://schemas.microsoft.com/office/drawing/2014/main" id="{5331CC06-B6BA-B284-6851-847109837CD6}"/>
                </a:ext>
              </a:extLst>
            </p:cNvPr>
            <p:cNvGrpSpPr/>
            <p:nvPr/>
          </p:nvGrpSpPr>
          <p:grpSpPr>
            <a:xfrm>
              <a:off x="2728130" y="1556791"/>
              <a:ext cx="6308370" cy="4782198"/>
              <a:chOff x="2580928" y="1201167"/>
              <a:chExt cx="6939208" cy="5101012"/>
            </a:xfrm>
          </p:grpSpPr>
          <p:grpSp>
            <p:nvGrpSpPr>
              <p:cNvPr id="9" name="组合 8">
                <a:extLst>
                  <a:ext uri="{FF2B5EF4-FFF2-40B4-BE49-F238E27FC236}">
                    <a16:creationId xmlns:a16="http://schemas.microsoft.com/office/drawing/2014/main" id="{1ECEED9A-0610-6789-1D4F-89D5E845A782}"/>
                  </a:ext>
                </a:extLst>
              </p:cNvPr>
              <p:cNvGrpSpPr/>
              <p:nvPr/>
            </p:nvGrpSpPr>
            <p:grpSpPr>
              <a:xfrm>
                <a:off x="3891942" y="1201167"/>
                <a:ext cx="5628194" cy="5101012"/>
                <a:chOff x="1811831" y="741295"/>
                <a:chExt cx="5118306" cy="3587758"/>
              </a:xfrm>
            </p:grpSpPr>
            <p:grpSp>
              <p:nvGrpSpPr>
                <p:cNvPr id="11" name="组合 10">
                  <a:extLst>
                    <a:ext uri="{FF2B5EF4-FFF2-40B4-BE49-F238E27FC236}">
                      <a16:creationId xmlns:a16="http://schemas.microsoft.com/office/drawing/2014/main" id="{A88FBF57-D9C9-B107-086D-EAF4E068CC93}"/>
                    </a:ext>
                  </a:extLst>
                </p:cNvPr>
                <p:cNvGrpSpPr/>
                <p:nvPr/>
              </p:nvGrpSpPr>
              <p:grpSpPr>
                <a:xfrm>
                  <a:off x="3279931" y="741295"/>
                  <a:ext cx="1341865" cy="297554"/>
                  <a:chOff x="3279931" y="551559"/>
                  <a:chExt cx="1341865" cy="297554"/>
                </a:xfrm>
              </p:grpSpPr>
              <p:sp>
                <p:nvSpPr>
                  <p:cNvPr id="42" name="矩形 41">
                    <a:extLst>
                      <a:ext uri="{FF2B5EF4-FFF2-40B4-BE49-F238E27FC236}">
                        <a16:creationId xmlns:a16="http://schemas.microsoft.com/office/drawing/2014/main" id="{2D2C7129-9F8F-FB02-83A5-239F63CCC032}"/>
                      </a:ext>
                    </a:extLst>
                  </p:cNvPr>
                  <p:cNvSpPr/>
                  <p:nvPr/>
                </p:nvSpPr>
                <p:spPr>
                  <a:xfrm>
                    <a:off x="3279931" y="551559"/>
                    <a:ext cx="1326625" cy="297554"/>
                  </a:xfrm>
                  <a:prstGeom prst="rect">
                    <a:avLst/>
                  </a:pr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p>
                </p:txBody>
              </p:sp>
              <p:sp>
                <p:nvSpPr>
                  <p:cNvPr id="43" name="TextBox 39">
                    <a:extLst>
                      <a:ext uri="{FF2B5EF4-FFF2-40B4-BE49-F238E27FC236}">
                        <a16:creationId xmlns:a16="http://schemas.microsoft.com/office/drawing/2014/main" id="{11C575D1-E546-3201-05AF-1C488E0A9A40}"/>
                      </a:ext>
                    </a:extLst>
                  </p:cNvPr>
                  <p:cNvSpPr txBox="1"/>
                  <p:nvPr/>
                </p:nvSpPr>
                <p:spPr>
                  <a:xfrm>
                    <a:off x="3481030" y="551559"/>
                    <a:ext cx="1140766"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a:latin typeface="+mn-ea"/>
                        <a:ea typeface="+mn-ea"/>
                      </a:rPr>
                      <a:t>Raw Data</a:t>
                    </a:r>
                    <a:endParaRPr lang="zh-CN" altLang="en-US" b="1">
                      <a:latin typeface="+mn-ea"/>
                      <a:ea typeface="+mn-ea"/>
                    </a:endParaRPr>
                  </a:p>
                </p:txBody>
              </p:sp>
            </p:grpSp>
            <p:grpSp>
              <p:nvGrpSpPr>
                <p:cNvPr id="12" name="组合 11">
                  <a:extLst>
                    <a:ext uri="{FF2B5EF4-FFF2-40B4-BE49-F238E27FC236}">
                      <a16:creationId xmlns:a16="http://schemas.microsoft.com/office/drawing/2014/main" id="{7CBB130F-6E1D-7999-69D8-FC9602C1BF40}"/>
                    </a:ext>
                  </a:extLst>
                </p:cNvPr>
                <p:cNvGrpSpPr/>
                <p:nvPr/>
              </p:nvGrpSpPr>
              <p:grpSpPr>
                <a:xfrm>
                  <a:off x="3272311" y="1379652"/>
                  <a:ext cx="1438878" cy="297554"/>
                  <a:chOff x="3279931" y="551559"/>
                  <a:chExt cx="1438878" cy="297554"/>
                </a:xfrm>
              </p:grpSpPr>
              <p:sp>
                <p:nvSpPr>
                  <p:cNvPr id="40" name="矩形 39">
                    <a:extLst>
                      <a:ext uri="{FF2B5EF4-FFF2-40B4-BE49-F238E27FC236}">
                        <a16:creationId xmlns:a16="http://schemas.microsoft.com/office/drawing/2014/main" id="{F02B54E5-1FE3-B209-46FA-9D7EAFB6A5C0}"/>
                      </a:ext>
                    </a:extLst>
                  </p:cNvPr>
                  <p:cNvSpPr/>
                  <p:nvPr/>
                </p:nvSpPr>
                <p:spPr>
                  <a:xfrm>
                    <a:off x="3279931" y="551559"/>
                    <a:ext cx="1326625" cy="297554"/>
                  </a:xfrm>
                  <a:prstGeom prst="rect">
                    <a:avLst/>
                  </a:pr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p>
                </p:txBody>
              </p:sp>
              <p:sp>
                <p:nvSpPr>
                  <p:cNvPr id="41" name="TextBox 37">
                    <a:extLst>
                      <a:ext uri="{FF2B5EF4-FFF2-40B4-BE49-F238E27FC236}">
                        <a16:creationId xmlns:a16="http://schemas.microsoft.com/office/drawing/2014/main" id="{75E8CD32-4611-B5EB-DADB-2EA047712DCC}"/>
                      </a:ext>
                    </a:extLst>
                  </p:cNvPr>
                  <p:cNvSpPr txBox="1"/>
                  <p:nvPr/>
                </p:nvSpPr>
                <p:spPr>
                  <a:xfrm>
                    <a:off x="3284868" y="558446"/>
                    <a:ext cx="1433941"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a:latin typeface="+mn-ea"/>
                        <a:ea typeface="+mn-ea"/>
                      </a:rPr>
                      <a:t>Clean data</a:t>
                    </a:r>
                    <a:endParaRPr lang="zh-CN" altLang="en-US" b="1">
                      <a:latin typeface="+mn-ea"/>
                      <a:ea typeface="+mn-ea"/>
                    </a:endParaRPr>
                  </a:p>
                </p:txBody>
              </p:sp>
            </p:grpSp>
            <p:grpSp>
              <p:nvGrpSpPr>
                <p:cNvPr id="13" name="组合 12">
                  <a:extLst>
                    <a:ext uri="{FF2B5EF4-FFF2-40B4-BE49-F238E27FC236}">
                      <a16:creationId xmlns:a16="http://schemas.microsoft.com/office/drawing/2014/main" id="{2D9DDC24-FFA9-9022-1948-F29B11AC462A}"/>
                    </a:ext>
                  </a:extLst>
                </p:cNvPr>
                <p:cNvGrpSpPr/>
                <p:nvPr/>
              </p:nvGrpSpPr>
              <p:grpSpPr>
                <a:xfrm>
                  <a:off x="3288490" y="2031916"/>
                  <a:ext cx="1341865" cy="297554"/>
                  <a:chOff x="3279931" y="551559"/>
                  <a:chExt cx="1341865" cy="297554"/>
                </a:xfrm>
              </p:grpSpPr>
              <p:sp>
                <p:nvSpPr>
                  <p:cNvPr id="38" name="矩形 37">
                    <a:extLst>
                      <a:ext uri="{FF2B5EF4-FFF2-40B4-BE49-F238E27FC236}">
                        <a16:creationId xmlns:a16="http://schemas.microsoft.com/office/drawing/2014/main" id="{12C538F8-5DF8-58C9-10DC-808567697AF4}"/>
                      </a:ext>
                    </a:extLst>
                  </p:cNvPr>
                  <p:cNvSpPr/>
                  <p:nvPr/>
                </p:nvSpPr>
                <p:spPr>
                  <a:xfrm>
                    <a:off x="3279931" y="551559"/>
                    <a:ext cx="1326625" cy="297554"/>
                  </a:xfrm>
                  <a:prstGeom prst="rect">
                    <a:avLst/>
                  </a:pr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p>
                </p:txBody>
              </p:sp>
              <p:sp>
                <p:nvSpPr>
                  <p:cNvPr id="39" name="TextBox 35">
                    <a:extLst>
                      <a:ext uri="{FF2B5EF4-FFF2-40B4-BE49-F238E27FC236}">
                        <a16:creationId xmlns:a16="http://schemas.microsoft.com/office/drawing/2014/main" id="{F2E98CBC-BF24-051A-C7EE-076E5DCDA210}"/>
                      </a:ext>
                    </a:extLst>
                  </p:cNvPr>
                  <p:cNvSpPr txBox="1"/>
                  <p:nvPr/>
                </p:nvSpPr>
                <p:spPr>
                  <a:xfrm>
                    <a:off x="3481030" y="551559"/>
                    <a:ext cx="1140766"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a:latin typeface="+mn-ea"/>
                        <a:ea typeface="+mn-ea"/>
                      </a:rPr>
                      <a:t> Bam</a:t>
                    </a:r>
                    <a:r>
                      <a:rPr lang="zh-CN" altLang="en-US" b="1">
                        <a:latin typeface="+mn-ea"/>
                        <a:ea typeface="+mn-ea"/>
                      </a:rPr>
                      <a:t>文件</a:t>
                    </a:r>
                  </a:p>
                </p:txBody>
              </p:sp>
            </p:grpSp>
            <p:grpSp>
              <p:nvGrpSpPr>
                <p:cNvPr id="14" name="组合 13">
                  <a:extLst>
                    <a:ext uri="{FF2B5EF4-FFF2-40B4-BE49-F238E27FC236}">
                      <a16:creationId xmlns:a16="http://schemas.microsoft.com/office/drawing/2014/main" id="{D68117DE-E187-AEEB-6D2C-5225E0E71FB6}"/>
                    </a:ext>
                  </a:extLst>
                </p:cNvPr>
                <p:cNvGrpSpPr/>
                <p:nvPr/>
              </p:nvGrpSpPr>
              <p:grpSpPr>
                <a:xfrm>
                  <a:off x="3300303" y="2682784"/>
                  <a:ext cx="1379965" cy="297554"/>
                  <a:chOff x="3279931" y="551559"/>
                  <a:chExt cx="1379965" cy="297554"/>
                </a:xfrm>
              </p:grpSpPr>
              <p:sp>
                <p:nvSpPr>
                  <p:cNvPr id="36" name="矩形 35">
                    <a:extLst>
                      <a:ext uri="{FF2B5EF4-FFF2-40B4-BE49-F238E27FC236}">
                        <a16:creationId xmlns:a16="http://schemas.microsoft.com/office/drawing/2014/main" id="{396EED9E-6A46-1AA6-38B4-5597E9871267}"/>
                      </a:ext>
                    </a:extLst>
                  </p:cNvPr>
                  <p:cNvSpPr/>
                  <p:nvPr/>
                </p:nvSpPr>
                <p:spPr>
                  <a:xfrm>
                    <a:off x="3279931" y="551559"/>
                    <a:ext cx="1326625" cy="297554"/>
                  </a:xfrm>
                  <a:prstGeom prst="rect">
                    <a:avLst/>
                  </a:pr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p>
                </p:txBody>
              </p:sp>
              <p:sp>
                <p:nvSpPr>
                  <p:cNvPr id="37" name="TextBox 33">
                    <a:extLst>
                      <a:ext uri="{FF2B5EF4-FFF2-40B4-BE49-F238E27FC236}">
                        <a16:creationId xmlns:a16="http://schemas.microsoft.com/office/drawing/2014/main" id="{73151C13-D46E-F2F9-E31B-3B8B79940533}"/>
                      </a:ext>
                    </a:extLst>
                  </p:cNvPr>
                  <p:cNvSpPr txBox="1"/>
                  <p:nvPr/>
                </p:nvSpPr>
                <p:spPr>
                  <a:xfrm>
                    <a:off x="3519130" y="551559"/>
                    <a:ext cx="1140766"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err="1">
                        <a:latin typeface="+mn-ea"/>
                        <a:ea typeface="+mn-ea"/>
                      </a:rPr>
                      <a:t>vcf</a:t>
                    </a:r>
                    <a:r>
                      <a:rPr lang="zh-CN" altLang="en-US" b="1">
                        <a:latin typeface="+mn-ea"/>
                        <a:ea typeface="+mn-ea"/>
                      </a:rPr>
                      <a:t>文件</a:t>
                    </a:r>
                  </a:p>
                </p:txBody>
              </p:sp>
            </p:grpSp>
            <p:cxnSp>
              <p:nvCxnSpPr>
                <p:cNvPr id="15" name="直接箭头连接符 14">
                  <a:extLst>
                    <a:ext uri="{FF2B5EF4-FFF2-40B4-BE49-F238E27FC236}">
                      <a16:creationId xmlns:a16="http://schemas.microsoft.com/office/drawing/2014/main" id="{7F6E3042-1ECA-2702-B4FA-2B247DE3663F}"/>
                    </a:ext>
                  </a:extLst>
                </p:cNvPr>
                <p:cNvCxnSpPr/>
                <p:nvPr/>
              </p:nvCxnSpPr>
              <p:spPr>
                <a:xfrm flipH="1">
                  <a:off x="3939434" y="2343119"/>
                  <a:ext cx="1321" cy="33966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574EFA5-A912-F011-73E8-4C5E189A97FB}"/>
                    </a:ext>
                  </a:extLst>
                </p:cNvPr>
                <p:cNvCxnSpPr/>
                <p:nvPr/>
              </p:nvCxnSpPr>
              <p:spPr>
                <a:xfrm flipH="1">
                  <a:off x="3934302" y="1684976"/>
                  <a:ext cx="1321" cy="33966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A5339C3-D0FF-D6CC-0DFF-D1F83B661774}"/>
                    </a:ext>
                  </a:extLst>
                </p:cNvPr>
                <p:cNvCxnSpPr/>
                <p:nvPr/>
              </p:nvCxnSpPr>
              <p:spPr>
                <a:xfrm flipH="1">
                  <a:off x="3926576" y="1053072"/>
                  <a:ext cx="1321" cy="33966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194F32E-D9F9-EA77-568E-A15F14150A33}"/>
                    </a:ext>
                  </a:extLst>
                </p:cNvPr>
                <p:cNvCxnSpPr/>
                <p:nvPr/>
              </p:nvCxnSpPr>
              <p:spPr>
                <a:xfrm flipH="1">
                  <a:off x="3940755" y="2992329"/>
                  <a:ext cx="1321" cy="33966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3C01CB40-ADED-F4B3-FD03-33254B8A88BE}"/>
                    </a:ext>
                  </a:extLst>
                </p:cNvPr>
                <p:cNvGrpSpPr/>
                <p:nvPr/>
              </p:nvGrpSpPr>
              <p:grpSpPr>
                <a:xfrm>
                  <a:off x="3314778" y="3341140"/>
                  <a:ext cx="1341865" cy="297554"/>
                  <a:chOff x="3279931" y="551559"/>
                  <a:chExt cx="1341865" cy="297554"/>
                </a:xfrm>
              </p:grpSpPr>
              <p:sp>
                <p:nvSpPr>
                  <p:cNvPr id="34" name="矩形 33">
                    <a:extLst>
                      <a:ext uri="{FF2B5EF4-FFF2-40B4-BE49-F238E27FC236}">
                        <a16:creationId xmlns:a16="http://schemas.microsoft.com/office/drawing/2014/main" id="{8747A479-C110-C35D-38EE-62BD298CE43D}"/>
                      </a:ext>
                    </a:extLst>
                  </p:cNvPr>
                  <p:cNvSpPr/>
                  <p:nvPr/>
                </p:nvSpPr>
                <p:spPr>
                  <a:xfrm>
                    <a:off x="3279931" y="551559"/>
                    <a:ext cx="1326625" cy="297554"/>
                  </a:xfrm>
                  <a:prstGeom prst="rect">
                    <a:avLst/>
                  </a:pr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p>
                </p:txBody>
              </p:sp>
              <p:sp>
                <p:nvSpPr>
                  <p:cNvPr id="35" name="TextBox 31">
                    <a:extLst>
                      <a:ext uri="{FF2B5EF4-FFF2-40B4-BE49-F238E27FC236}">
                        <a16:creationId xmlns:a16="http://schemas.microsoft.com/office/drawing/2014/main" id="{CD48DD66-0AB3-E09B-69C2-580FED721FF0}"/>
                      </a:ext>
                    </a:extLst>
                  </p:cNvPr>
                  <p:cNvSpPr txBox="1"/>
                  <p:nvPr/>
                </p:nvSpPr>
                <p:spPr>
                  <a:xfrm>
                    <a:off x="3279931" y="551559"/>
                    <a:ext cx="1341865"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b="1">
                        <a:latin typeface="+mn-ea"/>
                        <a:ea typeface="+mn-ea"/>
                      </a:rPr>
                      <a:t>PLINK</a:t>
                    </a:r>
                    <a:r>
                      <a:rPr lang="zh-CN" altLang="en-US" b="1">
                        <a:latin typeface="+mn-ea"/>
                        <a:ea typeface="+mn-ea"/>
                      </a:rPr>
                      <a:t>文件</a:t>
                    </a:r>
                  </a:p>
                </p:txBody>
              </p:sp>
            </p:grpSp>
            <p:sp>
              <p:nvSpPr>
                <p:cNvPr id="20" name="TextBox 14">
                  <a:extLst>
                    <a:ext uri="{FF2B5EF4-FFF2-40B4-BE49-F238E27FC236}">
                      <a16:creationId xmlns:a16="http://schemas.microsoft.com/office/drawing/2014/main" id="{4906634E-5E42-6974-0645-240DB36C44EB}"/>
                    </a:ext>
                  </a:extLst>
                </p:cNvPr>
                <p:cNvSpPr txBox="1"/>
                <p:nvPr/>
              </p:nvSpPr>
              <p:spPr>
                <a:xfrm>
                  <a:off x="3962672" y="1060692"/>
                  <a:ext cx="1140766"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a:latin typeface="+mn-ea"/>
                      <a:ea typeface="+mn-ea"/>
                    </a:rPr>
                    <a:t>数据清洗</a:t>
                  </a:r>
                </a:p>
              </p:txBody>
            </p:sp>
            <p:sp>
              <p:nvSpPr>
                <p:cNvPr id="21" name="TextBox 15">
                  <a:extLst>
                    <a:ext uri="{FF2B5EF4-FFF2-40B4-BE49-F238E27FC236}">
                      <a16:creationId xmlns:a16="http://schemas.microsoft.com/office/drawing/2014/main" id="{DAF4419F-4CF7-9A82-6C26-DA304FCAA7CF}"/>
                    </a:ext>
                  </a:extLst>
                </p:cNvPr>
                <p:cNvSpPr txBox="1"/>
                <p:nvPr/>
              </p:nvSpPr>
              <p:spPr>
                <a:xfrm>
                  <a:off x="3987021" y="1708448"/>
                  <a:ext cx="1140766"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a:latin typeface="+mn-ea"/>
                      <a:ea typeface="+mn-ea"/>
                    </a:rPr>
                    <a:t>序列联配</a:t>
                  </a:r>
                </a:p>
              </p:txBody>
            </p:sp>
            <p:sp>
              <p:nvSpPr>
                <p:cNvPr id="22" name="TextBox 16">
                  <a:extLst>
                    <a:ext uri="{FF2B5EF4-FFF2-40B4-BE49-F238E27FC236}">
                      <a16:creationId xmlns:a16="http://schemas.microsoft.com/office/drawing/2014/main" id="{B7C1DB41-A69D-0DAF-E0F0-33D9D27C2EC4}"/>
                    </a:ext>
                  </a:extLst>
                </p:cNvPr>
                <p:cNvSpPr txBox="1"/>
                <p:nvPr/>
              </p:nvSpPr>
              <p:spPr>
                <a:xfrm>
                  <a:off x="3961219" y="2368376"/>
                  <a:ext cx="1878459"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a:latin typeface="+mn-ea"/>
                      <a:ea typeface="+mn-ea"/>
                    </a:rPr>
                    <a:t>突变位点提取</a:t>
                  </a:r>
                </a:p>
              </p:txBody>
            </p:sp>
            <p:sp>
              <p:nvSpPr>
                <p:cNvPr id="23" name="TextBox 17">
                  <a:extLst>
                    <a:ext uri="{FF2B5EF4-FFF2-40B4-BE49-F238E27FC236}">
                      <a16:creationId xmlns:a16="http://schemas.microsoft.com/office/drawing/2014/main" id="{2376DC1F-1C97-2ABF-51D7-D8E582C2E683}"/>
                    </a:ext>
                  </a:extLst>
                </p:cNvPr>
                <p:cNvSpPr txBox="1"/>
                <p:nvPr/>
              </p:nvSpPr>
              <p:spPr>
                <a:xfrm>
                  <a:off x="3987021" y="3024664"/>
                  <a:ext cx="2058035"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a:latin typeface="+mn-ea"/>
                      <a:ea typeface="+mn-ea"/>
                    </a:rPr>
                    <a:t>分析文件转换</a:t>
                  </a:r>
                </a:p>
              </p:txBody>
            </p:sp>
            <p:cxnSp>
              <p:nvCxnSpPr>
                <p:cNvPr id="24" name="直接箭头连接符 23">
                  <a:extLst>
                    <a:ext uri="{FF2B5EF4-FFF2-40B4-BE49-F238E27FC236}">
                      <a16:creationId xmlns:a16="http://schemas.microsoft.com/office/drawing/2014/main" id="{B7D81CAE-4EFA-64D3-5BE9-C85E2A93E39E}"/>
                    </a:ext>
                  </a:extLst>
                </p:cNvPr>
                <p:cNvCxnSpPr/>
                <p:nvPr/>
              </p:nvCxnSpPr>
              <p:spPr>
                <a:xfrm flipH="1">
                  <a:off x="3330018" y="3644699"/>
                  <a:ext cx="607886" cy="42890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4E6EED3-D0A4-5C86-33D7-A019CE89C087}"/>
                    </a:ext>
                  </a:extLst>
                </p:cNvPr>
                <p:cNvCxnSpPr/>
                <p:nvPr/>
              </p:nvCxnSpPr>
              <p:spPr>
                <a:xfrm>
                  <a:off x="3937677" y="3645649"/>
                  <a:ext cx="657798" cy="42795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0">
                  <a:extLst>
                    <a:ext uri="{FF2B5EF4-FFF2-40B4-BE49-F238E27FC236}">
                      <a16:creationId xmlns:a16="http://schemas.microsoft.com/office/drawing/2014/main" id="{5F476695-91C4-99FA-B2F4-96A0A0106905}"/>
                    </a:ext>
                  </a:extLst>
                </p:cNvPr>
                <p:cNvSpPr txBox="1"/>
                <p:nvPr/>
              </p:nvSpPr>
              <p:spPr>
                <a:xfrm>
                  <a:off x="1959867" y="4051968"/>
                  <a:ext cx="1893614"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err="1"/>
                    <a:t>ped</a:t>
                  </a:r>
                  <a:r>
                    <a:rPr lang="en-US" altLang="zh-CN" b="1"/>
                    <a:t>. /map.</a:t>
                  </a:r>
                  <a:r>
                    <a:rPr lang="zh-CN" altLang="en-US" b="1"/>
                    <a:t>文件</a:t>
                  </a:r>
                </a:p>
              </p:txBody>
            </p:sp>
            <p:sp>
              <p:nvSpPr>
                <p:cNvPr id="27" name="TextBox 21">
                  <a:extLst>
                    <a:ext uri="{FF2B5EF4-FFF2-40B4-BE49-F238E27FC236}">
                      <a16:creationId xmlns:a16="http://schemas.microsoft.com/office/drawing/2014/main" id="{AC14C91C-296B-ACED-14CF-DC42B87740D8}"/>
                    </a:ext>
                  </a:extLst>
                </p:cNvPr>
                <p:cNvSpPr txBox="1"/>
                <p:nvPr/>
              </p:nvSpPr>
              <p:spPr>
                <a:xfrm>
                  <a:off x="4298280" y="4036678"/>
                  <a:ext cx="2260652" cy="2770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a:t>bed. /</a:t>
                  </a:r>
                  <a:r>
                    <a:rPr lang="en-US" altLang="zh-CN" b="1" err="1"/>
                    <a:t>bim</a:t>
                  </a:r>
                  <a:r>
                    <a:rPr lang="en-US" altLang="zh-CN" b="1"/>
                    <a:t>./fam.</a:t>
                  </a:r>
                  <a:r>
                    <a:rPr lang="zh-CN" altLang="en-US" b="1"/>
                    <a:t>文件</a:t>
                  </a:r>
                </a:p>
              </p:txBody>
            </p:sp>
            <p:cxnSp>
              <p:nvCxnSpPr>
                <p:cNvPr id="28" name="直接箭头连接符 27">
                  <a:extLst>
                    <a:ext uri="{FF2B5EF4-FFF2-40B4-BE49-F238E27FC236}">
                      <a16:creationId xmlns:a16="http://schemas.microsoft.com/office/drawing/2014/main" id="{F96ABB4B-C592-E651-FD9B-365E3435AFAF}"/>
                    </a:ext>
                  </a:extLst>
                </p:cNvPr>
                <p:cNvCxnSpPr/>
                <p:nvPr/>
              </p:nvCxnSpPr>
              <p:spPr>
                <a:xfrm flipV="1">
                  <a:off x="3590302" y="4209167"/>
                  <a:ext cx="686745" cy="6350"/>
                </a:xfrm>
                <a:prstGeom prst="straightConnector1">
                  <a:avLst/>
                </a:prstGeom>
                <a:ln w="12700">
                  <a:solidFill>
                    <a:schemeClr val="bg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CBD67B2D-7BFB-1859-91BE-AFB6818056E8}"/>
                    </a:ext>
                  </a:extLst>
                </p:cNvPr>
                <p:cNvPicPr>
                  <a:picLocks noChangeAspect="1"/>
                </p:cNvPicPr>
                <p:nvPr/>
              </p:nvPicPr>
              <p:blipFill>
                <a:blip r:embed="rId2"/>
                <a:stretch>
                  <a:fillRect/>
                </a:stretch>
              </p:blipFill>
              <p:spPr>
                <a:xfrm>
                  <a:off x="5581814" y="900070"/>
                  <a:ext cx="1348323" cy="1696206"/>
                </a:xfrm>
                <a:prstGeom prst="rect">
                  <a:avLst/>
                </a:prstGeom>
              </p:spPr>
            </p:pic>
            <p:cxnSp>
              <p:nvCxnSpPr>
                <p:cNvPr id="30" name="直接连接符 29">
                  <a:extLst>
                    <a:ext uri="{FF2B5EF4-FFF2-40B4-BE49-F238E27FC236}">
                      <a16:creationId xmlns:a16="http://schemas.microsoft.com/office/drawing/2014/main" id="{AE33E55A-7AAF-DB59-1B3E-F6C2889C1C5A}"/>
                    </a:ext>
                  </a:extLst>
                </p:cNvPr>
                <p:cNvCxnSpPr/>
                <p:nvPr/>
              </p:nvCxnSpPr>
              <p:spPr>
                <a:xfrm flipH="1">
                  <a:off x="6083192" y="2612053"/>
                  <a:ext cx="1" cy="2339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3582934-2EFB-3CD4-B173-3126773722AF}"/>
                    </a:ext>
                  </a:extLst>
                </p:cNvPr>
                <p:cNvCxnSpPr/>
                <p:nvPr/>
              </p:nvCxnSpPr>
              <p:spPr>
                <a:xfrm>
                  <a:off x="4673011" y="2850313"/>
                  <a:ext cx="1410182" cy="513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2A94927-3F97-45A5-385D-2F786C4BEBA0}"/>
                    </a:ext>
                  </a:extLst>
                </p:cNvPr>
                <p:cNvCxnSpPr/>
                <p:nvPr/>
              </p:nvCxnSpPr>
              <p:spPr>
                <a:xfrm flipV="1">
                  <a:off x="1811832" y="2850312"/>
                  <a:ext cx="1459621" cy="1026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B1E019C-E466-DA30-B2AC-C8725B217974}"/>
                    </a:ext>
                  </a:extLst>
                </p:cNvPr>
                <p:cNvCxnSpPr/>
                <p:nvPr/>
              </p:nvCxnSpPr>
              <p:spPr>
                <a:xfrm flipH="1">
                  <a:off x="1811831" y="2616965"/>
                  <a:ext cx="1" cy="2339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 name="Picture 3">
                <a:extLst>
                  <a:ext uri="{FF2B5EF4-FFF2-40B4-BE49-F238E27FC236}">
                    <a16:creationId xmlns:a16="http://schemas.microsoft.com/office/drawing/2014/main" id="{A4EBF22E-1EA7-338E-6060-59F78DC58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928" y="1363239"/>
                <a:ext cx="2657191" cy="2431699"/>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grpSp>
        <p:sp>
          <p:nvSpPr>
            <p:cNvPr id="5" name="左大括号 4">
              <a:extLst>
                <a:ext uri="{FF2B5EF4-FFF2-40B4-BE49-F238E27FC236}">
                  <a16:creationId xmlns:a16="http://schemas.microsoft.com/office/drawing/2014/main" id="{E8C5B0DD-AE2E-E8AB-125E-A1E9E1428161}"/>
                </a:ext>
              </a:extLst>
            </p:cNvPr>
            <p:cNvSpPr/>
            <p:nvPr/>
          </p:nvSpPr>
          <p:spPr>
            <a:xfrm>
              <a:off x="2308520" y="1725929"/>
              <a:ext cx="327308" cy="236263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84216" tIns="42108" rIns="84216" bIns="42108" spcCol="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b="1"/>
            </a:p>
          </p:txBody>
        </p:sp>
        <p:sp>
          <p:nvSpPr>
            <p:cNvPr id="6" name="左大括号 5">
              <a:extLst>
                <a:ext uri="{FF2B5EF4-FFF2-40B4-BE49-F238E27FC236}">
                  <a16:creationId xmlns:a16="http://schemas.microsoft.com/office/drawing/2014/main" id="{B23E4B3C-B253-F14C-4BAB-0CFC3F6A675B}"/>
                </a:ext>
              </a:extLst>
            </p:cNvPr>
            <p:cNvSpPr/>
            <p:nvPr/>
          </p:nvSpPr>
          <p:spPr>
            <a:xfrm>
              <a:off x="2325345" y="4197652"/>
              <a:ext cx="327308" cy="214565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84216" tIns="42108" rIns="84216" bIns="42108" spcCol="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b="1">
                <a:solidFill>
                  <a:schemeClr val="accent1">
                    <a:lumMod val="75000"/>
                  </a:schemeClr>
                </a:solidFill>
              </a:endParaRPr>
            </a:p>
          </p:txBody>
        </p:sp>
        <p:sp>
          <p:nvSpPr>
            <p:cNvPr id="7" name="TextBox 49">
              <a:extLst>
                <a:ext uri="{FF2B5EF4-FFF2-40B4-BE49-F238E27FC236}">
                  <a16:creationId xmlns:a16="http://schemas.microsoft.com/office/drawing/2014/main" id="{D8B612F6-D8E3-5D0F-AE97-EBA99CFD429F}"/>
                </a:ext>
              </a:extLst>
            </p:cNvPr>
            <p:cNvSpPr txBox="1"/>
            <p:nvPr/>
          </p:nvSpPr>
          <p:spPr>
            <a:xfrm>
              <a:off x="683568" y="2497850"/>
              <a:ext cx="1512167" cy="677108"/>
            </a:xfrm>
            <a:prstGeom prst="rect">
              <a:avLst/>
            </a:prstGeom>
          </p:spPr>
          <p:txBody>
            <a:bodyPr vert="horz"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0649" marR="4679" algn="ctr">
                <a:spcBef>
                  <a:spcPts val="1681"/>
                </a:spcBef>
              </a:pPr>
              <a:r>
                <a:rPr lang="zh-CN" altLang="en-US" sz="2200" b="1">
                  <a:latin typeface="等线"/>
                  <a:cs typeface="宋体"/>
                </a:rPr>
                <a:t>原始数据质控和统计</a:t>
              </a:r>
            </a:p>
          </p:txBody>
        </p:sp>
        <p:sp>
          <p:nvSpPr>
            <p:cNvPr id="8" name="TextBox 52">
              <a:extLst>
                <a:ext uri="{FF2B5EF4-FFF2-40B4-BE49-F238E27FC236}">
                  <a16:creationId xmlns:a16="http://schemas.microsoft.com/office/drawing/2014/main" id="{1F42BDC7-3C19-4B0E-6521-BC068CF29749}"/>
                </a:ext>
              </a:extLst>
            </p:cNvPr>
            <p:cNvSpPr txBox="1"/>
            <p:nvPr/>
          </p:nvSpPr>
          <p:spPr>
            <a:xfrm>
              <a:off x="583222" y="4751583"/>
              <a:ext cx="1756530" cy="1015663"/>
            </a:xfrm>
            <a:prstGeom prst="rect">
              <a:avLst/>
            </a:prstGeom>
          </p:spPr>
          <p:txBody>
            <a:bodyPr vert="horz"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0649" marR="4679" algn="ctr">
                <a:spcBef>
                  <a:spcPts val="1681"/>
                </a:spcBef>
              </a:pPr>
              <a:r>
                <a:rPr lang="zh-CN" altLang="en-US" sz="2200" b="1">
                  <a:latin typeface="等线"/>
                  <a:cs typeface="宋体"/>
                </a:rPr>
                <a:t>突变位点提取及后续分析文件生成</a:t>
              </a:r>
            </a:p>
          </p:txBody>
        </p:sp>
      </p:grpSp>
    </p:spTree>
    <p:extLst>
      <p:ext uri="{BB962C8B-B14F-4D97-AF65-F5344CB8AC3E}">
        <p14:creationId xmlns:p14="http://schemas.microsoft.com/office/powerpoint/2010/main" val="224599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A330E50-21AA-80E2-CC8F-AB0A4A6B03FF}"/>
              </a:ext>
            </a:extLst>
          </p:cNvPr>
          <p:cNvSpPr txBox="1"/>
          <p:nvPr/>
        </p:nvSpPr>
        <p:spPr>
          <a:xfrm>
            <a:off x="2635650" y="259974"/>
            <a:ext cx="4586140" cy="523220"/>
          </a:xfrm>
          <a:prstGeom prst="rect">
            <a:avLst/>
          </a:prstGeom>
          <a:noFill/>
        </p:spPr>
        <p:txBody>
          <a:bodyPr wrap="square">
            <a:spAutoFit/>
          </a:bodyPr>
          <a:lstStyle/>
          <a:p>
            <a:r>
              <a:rPr lang="zh-CN" altLang="en-US" sz="2800" b="1" dirty="0">
                <a:latin typeface="Arial" charset="0"/>
                <a:ea typeface="ＭＳ Ｐゴシック" charset="0"/>
                <a:cs typeface="Arial" charset="0"/>
              </a:rPr>
              <a:t>多基因风险评分</a:t>
            </a:r>
            <a:endParaRPr lang="zh-CN" altLang="en-US" sz="2800" dirty="0"/>
          </a:p>
        </p:txBody>
      </p:sp>
      <p:sp>
        <p:nvSpPr>
          <p:cNvPr id="3" name="文本框 2">
            <a:extLst>
              <a:ext uri="{FF2B5EF4-FFF2-40B4-BE49-F238E27FC236}">
                <a16:creationId xmlns:a16="http://schemas.microsoft.com/office/drawing/2014/main" id="{3C2EAF85-0C85-80A8-D731-155058D31466}"/>
              </a:ext>
            </a:extLst>
          </p:cNvPr>
          <p:cNvSpPr txBox="1"/>
          <p:nvPr/>
        </p:nvSpPr>
        <p:spPr>
          <a:xfrm>
            <a:off x="2278929" y="1227597"/>
            <a:ext cx="4586140" cy="369332"/>
          </a:xfrm>
          <a:prstGeom prst="rect">
            <a:avLst/>
          </a:prstGeom>
          <a:noFill/>
        </p:spPr>
        <p:txBody>
          <a:bodyPr wrap="square">
            <a:spAutoFit/>
          </a:bodyPr>
          <a:lstStyle/>
          <a:p>
            <a:pPr algn="l"/>
            <a:r>
              <a:rPr lang="en-US" altLang="zh-CN" b="1" i="0" dirty="0">
                <a:solidFill>
                  <a:srgbClr val="1A1C1A"/>
                </a:solidFill>
                <a:effectLst/>
                <a:latin typeface="IBM Plex Sans" panose="020B0604020202020204" pitchFamily="34" charset="0"/>
              </a:rPr>
              <a:t>From GWAS to risk prediction </a:t>
            </a:r>
          </a:p>
        </p:txBody>
      </p:sp>
      <p:pic>
        <p:nvPicPr>
          <p:cNvPr id="5" name="图片 4">
            <a:extLst>
              <a:ext uri="{FF2B5EF4-FFF2-40B4-BE49-F238E27FC236}">
                <a16:creationId xmlns:a16="http://schemas.microsoft.com/office/drawing/2014/main" id="{839DB7B6-EEC7-5481-1DA4-53A3C53B1488}"/>
              </a:ext>
            </a:extLst>
          </p:cNvPr>
          <p:cNvPicPr>
            <a:picLocks noChangeAspect="1"/>
          </p:cNvPicPr>
          <p:nvPr/>
        </p:nvPicPr>
        <p:blipFill>
          <a:blip r:embed="rId2"/>
          <a:stretch>
            <a:fillRect/>
          </a:stretch>
        </p:blipFill>
        <p:spPr>
          <a:xfrm>
            <a:off x="197381" y="1690735"/>
            <a:ext cx="4163095" cy="5029662"/>
          </a:xfrm>
          <a:prstGeom prst="rect">
            <a:avLst/>
          </a:prstGeom>
        </p:spPr>
      </p:pic>
      <p:pic>
        <p:nvPicPr>
          <p:cNvPr id="2050" name="Picture 2" descr="PRS Distribution">
            <a:extLst>
              <a:ext uri="{FF2B5EF4-FFF2-40B4-BE49-F238E27FC236}">
                <a16:creationId xmlns:a16="http://schemas.microsoft.com/office/drawing/2014/main" id="{71E277F1-34DB-643B-340C-421F02388C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43"/>
          <a:stretch/>
        </p:blipFill>
        <p:spPr bwMode="auto">
          <a:xfrm>
            <a:off x="4783526" y="1929322"/>
            <a:ext cx="3964065"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897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1C8B8CC9-4E21-31B9-6A2F-1D52CB44E506}"/>
              </a:ext>
            </a:extLst>
          </p:cNvPr>
          <p:cNvSpPr txBox="1"/>
          <p:nvPr/>
        </p:nvSpPr>
        <p:spPr>
          <a:xfrm>
            <a:off x="386499" y="150994"/>
            <a:ext cx="8757501" cy="646331"/>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600" b="1" spc="308">
                <a:ea typeface="黑体" panose="02010609060101010101" pitchFamily="49" charset="-122"/>
                <a:cs typeface="Arial Unicode MS" panose="020B0604020202020204" pitchFamily="34" charset="-122"/>
              </a:rPr>
              <a:t>团队简介</a:t>
            </a:r>
          </a:p>
        </p:txBody>
      </p:sp>
      <p:pic>
        <p:nvPicPr>
          <p:cNvPr id="2050" name="Picture 2">
            <a:extLst>
              <a:ext uri="{FF2B5EF4-FFF2-40B4-BE49-F238E27FC236}">
                <a16:creationId xmlns:a16="http://schemas.microsoft.com/office/drawing/2014/main" id="{7F5F4DB7-EF40-D1E5-7794-CCB75495B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0" y="1079222"/>
            <a:ext cx="3810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03340AD-602B-ADB4-C822-8861602E7115}"/>
              </a:ext>
            </a:extLst>
          </p:cNvPr>
          <p:cNvSpPr txBox="1"/>
          <p:nvPr/>
        </p:nvSpPr>
        <p:spPr>
          <a:xfrm>
            <a:off x="4065308" y="1240246"/>
            <a:ext cx="4947501" cy="3508653"/>
          </a:xfrm>
          <a:prstGeom prst="rect">
            <a:avLst/>
          </a:prstGeom>
          <a:noFill/>
        </p:spPr>
        <p:txBody>
          <a:bodyPr wrap="square">
            <a:spAutoFit/>
          </a:bodyPr>
          <a:lstStyle/>
          <a:p>
            <a:pPr algn="l"/>
            <a:r>
              <a:rPr lang="zh-CN" altLang="en-US" sz="2400" b="1" i="0" u="none" strike="noStrike">
                <a:solidFill>
                  <a:srgbClr val="000000"/>
                </a:solidFill>
                <a:effectLst/>
                <a:latin typeface="Arial" panose="020B0604020202020204" pitchFamily="34" charset="0"/>
              </a:rPr>
              <a:t>苏建忠 教授</a:t>
            </a:r>
          </a:p>
          <a:p>
            <a:pPr indent="457200" algn="l"/>
            <a:r>
              <a:rPr lang="zh-CN" altLang="en-US" b="0" i="0" u="none" strike="noStrike">
                <a:solidFill>
                  <a:srgbClr val="000000"/>
                </a:solidFill>
                <a:effectLst/>
                <a:latin typeface="微软雅黑" panose="020B0503020204020204" pitchFamily="34" charset="-122"/>
                <a:ea typeface="微软雅黑" panose="020B0503020204020204" pitchFamily="34" charset="-122"/>
              </a:rPr>
              <a:t>苏建忠博士，教授、博士生导师，温州医科大学生物医学大数据研究所所长，中国科学院大学温州研究院研究员，国家高层次引进海外人才，浙江省领军人才，浙江省杰出青年基金获得者。主持国家自然科学面上项目、国家自然科学重点基金子课题等科研课题，累计经费</a:t>
            </a:r>
            <a:r>
              <a:rPr lang="en-US" altLang="zh-CN" b="0" i="0" u="none" strike="noStrike">
                <a:solidFill>
                  <a:srgbClr val="000000"/>
                </a:solidFill>
                <a:effectLst/>
                <a:latin typeface="微软雅黑" panose="020B0503020204020204" pitchFamily="34" charset="-122"/>
                <a:ea typeface="微软雅黑" panose="020B0503020204020204" pitchFamily="34" charset="-122"/>
              </a:rPr>
              <a:t>1000</a:t>
            </a:r>
            <a:r>
              <a:rPr lang="zh-CN" altLang="en-US" b="0" i="0" u="none" strike="noStrike">
                <a:solidFill>
                  <a:srgbClr val="000000"/>
                </a:solidFill>
                <a:effectLst/>
                <a:latin typeface="微软雅黑" panose="020B0503020204020204" pitchFamily="34" charset="-122"/>
                <a:ea typeface="微软雅黑" panose="020B0503020204020204" pitchFamily="34" charset="-122"/>
              </a:rPr>
              <a:t>余万。</a:t>
            </a:r>
            <a:endParaRPr lang="en-US" altLang="zh-CN" b="0" i="0" u="none" strike="noStrike">
              <a:solidFill>
                <a:srgbClr val="000000"/>
              </a:solidFill>
              <a:effectLst/>
              <a:latin typeface="微软雅黑" panose="020B0503020204020204" pitchFamily="34" charset="-122"/>
              <a:ea typeface="微软雅黑" panose="020B0503020204020204" pitchFamily="34" charset="-122"/>
            </a:endParaRPr>
          </a:p>
          <a:p>
            <a:pPr indent="457200" algn="l"/>
            <a:r>
              <a:rPr lang="zh-CN" altLang="en-US">
                <a:solidFill>
                  <a:srgbClr val="000000"/>
                </a:solidFill>
                <a:latin typeface="微软雅黑" panose="020B0503020204020204" pitchFamily="34" charset="-122"/>
                <a:ea typeface="微软雅黑" panose="020B0503020204020204" pitchFamily="34" charset="-122"/>
              </a:rPr>
              <a:t>开发在线算法工具和数据库</a:t>
            </a:r>
            <a:r>
              <a:rPr lang="en-US" altLang="zh-CN">
                <a:solidFill>
                  <a:srgbClr val="000000"/>
                </a:solidFill>
                <a:latin typeface="微软雅黑" panose="020B0503020204020204" pitchFamily="34" charset="-122"/>
                <a:ea typeface="微软雅黑" panose="020B0503020204020204" pitchFamily="34" charset="-122"/>
              </a:rPr>
              <a:t>11</a:t>
            </a:r>
            <a:r>
              <a:rPr lang="zh-CN" altLang="en-US">
                <a:solidFill>
                  <a:srgbClr val="000000"/>
                </a:solidFill>
                <a:latin typeface="微软雅黑" panose="020B0503020204020204" pitchFamily="34" charset="-122"/>
                <a:ea typeface="微软雅黑" panose="020B0503020204020204" pitchFamily="34" charset="-122"/>
              </a:rPr>
              <a:t>个，发表</a:t>
            </a:r>
            <a:r>
              <a:rPr lang="en-US" altLang="zh-CN">
                <a:solidFill>
                  <a:srgbClr val="000000"/>
                </a:solidFill>
                <a:latin typeface="微软雅黑" panose="020B0503020204020204" pitchFamily="34" charset="-122"/>
                <a:ea typeface="微软雅黑" panose="020B0503020204020204" pitchFamily="34" charset="-122"/>
              </a:rPr>
              <a:t>SCI</a:t>
            </a:r>
            <a:r>
              <a:rPr lang="zh-CN" altLang="en-US">
                <a:solidFill>
                  <a:srgbClr val="000000"/>
                </a:solidFill>
                <a:latin typeface="微软雅黑" panose="020B0503020204020204" pitchFamily="34" charset="-122"/>
                <a:ea typeface="微软雅黑" panose="020B0503020204020204" pitchFamily="34" charset="-122"/>
              </a:rPr>
              <a:t>论文</a:t>
            </a:r>
            <a:r>
              <a:rPr lang="en-US" altLang="zh-CN">
                <a:solidFill>
                  <a:srgbClr val="000000"/>
                </a:solidFill>
                <a:latin typeface="微软雅黑" panose="020B0503020204020204" pitchFamily="34" charset="-122"/>
                <a:ea typeface="微软雅黑" panose="020B0503020204020204" pitchFamily="34" charset="-122"/>
              </a:rPr>
              <a:t>80</a:t>
            </a:r>
            <a:r>
              <a:rPr lang="zh-CN" altLang="en-US">
                <a:solidFill>
                  <a:srgbClr val="000000"/>
                </a:solidFill>
                <a:latin typeface="微软雅黑" panose="020B0503020204020204" pitchFamily="34" charset="-122"/>
                <a:ea typeface="微软雅黑" panose="020B0503020204020204" pitchFamily="34" charset="-122"/>
              </a:rPr>
              <a:t>余篇</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累计影响因子</a:t>
            </a:r>
            <a:r>
              <a:rPr lang="en-US" altLang="zh-CN">
                <a:solidFill>
                  <a:srgbClr val="000000"/>
                </a:solidFill>
                <a:latin typeface="微软雅黑" panose="020B0503020204020204" pitchFamily="34" charset="-122"/>
                <a:ea typeface="微软雅黑" panose="020B0503020204020204" pitchFamily="34" charset="-122"/>
              </a:rPr>
              <a:t>500</a:t>
            </a:r>
            <a:r>
              <a:rPr lang="zh-CN" altLang="en-US">
                <a:solidFill>
                  <a:srgbClr val="000000"/>
                </a:solidFill>
                <a:latin typeface="微软雅黑" panose="020B0503020204020204" pitchFamily="34" charset="-122"/>
                <a:ea typeface="微软雅黑" panose="020B0503020204020204" pitchFamily="34" charset="-122"/>
              </a:rPr>
              <a:t>余点</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。包括</a:t>
            </a:r>
            <a:r>
              <a:rPr lang="en-US" altLang="zh-CN">
                <a:solidFill>
                  <a:srgbClr val="000000"/>
                </a:solidFill>
                <a:latin typeface="微软雅黑" panose="020B0503020204020204" pitchFamily="34" charset="-122"/>
                <a:ea typeface="微软雅黑" panose="020B0503020204020204" pitchFamily="34" charset="-122"/>
              </a:rPr>
              <a:t>Nature Genetics</a:t>
            </a:r>
            <a:r>
              <a:rPr lang="zh-CN" altLang="en-US">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Blood</a:t>
            </a:r>
            <a:r>
              <a:rPr lang="zh-CN" altLang="en-US">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Genome Biology</a:t>
            </a:r>
            <a:r>
              <a:rPr lang="zh-CN" altLang="en-US">
                <a:solidFill>
                  <a:srgbClr val="000000"/>
                </a:solidFill>
                <a:latin typeface="微软雅黑" panose="020B0503020204020204" pitchFamily="34" charset="-122"/>
                <a:ea typeface="微软雅黑" panose="020B0503020204020204" pitchFamily="34" charset="-122"/>
              </a:rPr>
              <a:t>、</a:t>
            </a:r>
            <a:r>
              <a:rPr lang="en-US" altLang="zh-CN">
                <a:solidFill>
                  <a:srgbClr val="000000"/>
                </a:solidFill>
                <a:latin typeface="微软雅黑" panose="020B0503020204020204" pitchFamily="34" charset="-122"/>
                <a:ea typeface="微软雅黑" panose="020B0503020204020204" pitchFamily="34" charset="-122"/>
              </a:rPr>
              <a:t>H</a:t>
            </a:r>
            <a:r>
              <a:rPr lang="zh-CN" altLang="en-US">
                <a:solidFill>
                  <a:srgbClr val="000000"/>
                </a:solidFill>
                <a:latin typeface="微软雅黑" panose="020B0503020204020204" pitchFamily="34" charset="-122"/>
                <a:ea typeface="微软雅黑" panose="020B0503020204020204" pitchFamily="34" charset="-122"/>
              </a:rPr>
              <a:t>指数</a:t>
            </a:r>
            <a:r>
              <a:rPr lang="en-US" altLang="zh-CN">
                <a:solidFill>
                  <a:srgbClr val="000000"/>
                </a:solidFill>
                <a:latin typeface="微软雅黑" panose="020B0503020204020204" pitchFamily="34" charset="-122"/>
                <a:ea typeface="微软雅黑" panose="020B0503020204020204" pitchFamily="34" charset="-122"/>
              </a:rPr>
              <a:t>29</a:t>
            </a:r>
            <a:r>
              <a:rPr lang="zh-CN" altLang="en-US">
                <a:solidFill>
                  <a:srgbClr val="000000"/>
                </a:solidFill>
                <a:latin typeface="微软雅黑" panose="020B0503020204020204" pitchFamily="34" charset="-122"/>
                <a:ea typeface="微软雅黑" panose="020B0503020204020204" pitchFamily="34" charset="-122"/>
              </a:rPr>
              <a:t>。</a:t>
            </a:r>
          </a:p>
        </p:txBody>
      </p:sp>
      <p:pic>
        <p:nvPicPr>
          <p:cNvPr id="6" name="图片 5">
            <a:extLst>
              <a:ext uri="{FF2B5EF4-FFF2-40B4-BE49-F238E27FC236}">
                <a16:creationId xmlns:a16="http://schemas.microsoft.com/office/drawing/2014/main" id="{299F2621-8F10-3CE2-8E27-6474CD4EE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31" y="4708578"/>
            <a:ext cx="1499645" cy="2099503"/>
          </a:xfrm>
          <a:prstGeom prst="rect">
            <a:avLst/>
          </a:prstGeom>
        </p:spPr>
      </p:pic>
      <p:sp>
        <p:nvSpPr>
          <p:cNvPr id="8" name="文本框 7">
            <a:extLst>
              <a:ext uri="{FF2B5EF4-FFF2-40B4-BE49-F238E27FC236}">
                <a16:creationId xmlns:a16="http://schemas.microsoft.com/office/drawing/2014/main" id="{0110074D-B0F6-7613-4B8C-88BE8398291A}"/>
              </a:ext>
            </a:extLst>
          </p:cNvPr>
          <p:cNvSpPr txBox="1"/>
          <p:nvPr/>
        </p:nvSpPr>
        <p:spPr>
          <a:xfrm>
            <a:off x="1452134" y="5884751"/>
            <a:ext cx="2178379" cy="923330"/>
          </a:xfrm>
          <a:prstGeom prst="rect">
            <a:avLst/>
          </a:prstGeom>
          <a:noFill/>
        </p:spPr>
        <p:txBody>
          <a:bodyPr wrap="square">
            <a:spAutoFit/>
          </a:bodyPr>
          <a:lstStyle/>
          <a:p>
            <a:pPr algn="l"/>
            <a:r>
              <a:rPr lang="zh-CN" altLang="en-US" sz="1800" b="1" i="0" u="none" strike="noStrike" dirty="0">
                <a:solidFill>
                  <a:srgbClr val="000000"/>
                </a:solidFill>
                <a:effectLst/>
                <a:latin typeface="Arial" panose="020B0604020202020204" pitchFamily="34" charset="0"/>
              </a:rPr>
              <a:t>姚英豪 </a:t>
            </a:r>
            <a:endParaRPr lang="en-US" altLang="zh-CN" sz="1800" b="1" i="0" u="none" strike="noStrike" dirty="0">
              <a:solidFill>
                <a:srgbClr val="000000"/>
              </a:solidFill>
              <a:effectLst/>
              <a:latin typeface="Arial" panose="020B0604020202020204" pitchFamily="34" charset="0"/>
            </a:endParaRPr>
          </a:p>
          <a:p>
            <a:pPr algn="l"/>
            <a:r>
              <a:rPr lang="zh-CN" altLang="en-US" sz="1800" b="1" i="0" u="none" strike="noStrike" dirty="0">
                <a:solidFill>
                  <a:srgbClr val="000000"/>
                </a:solidFill>
                <a:effectLst/>
                <a:latin typeface="Arial" panose="020B0604020202020204" pitchFamily="34" charset="0"/>
              </a:rPr>
              <a:t>副研究员</a:t>
            </a:r>
            <a:endParaRPr lang="en-US" altLang="zh-CN" sz="1800" b="1" i="0" u="none" strike="noStrike" dirty="0">
              <a:solidFill>
                <a:srgbClr val="000000"/>
              </a:solidFill>
              <a:effectLst/>
              <a:latin typeface="Arial" panose="020B0604020202020204" pitchFamily="34" charset="0"/>
            </a:endParaRPr>
          </a:p>
          <a:p>
            <a:pPr algn="l"/>
            <a:r>
              <a:rPr lang="zh-CN" altLang="en-US" b="1" dirty="0">
                <a:solidFill>
                  <a:srgbClr val="000000"/>
                </a:solidFill>
                <a:latin typeface="Arial" panose="020B0604020202020204" pitchFamily="34" charset="0"/>
              </a:rPr>
              <a:t>浙江大学博士</a:t>
            </a:r>
            <a:endParaRPr lang="zh-CN" altLang="en-US" sz="1800" b="1" i="0" u="none" strike="noStrike" dirty="0">
              <a:solidFill>
                <a:srgbClr val="000000"/>
              </a:solidFill>
              <a:effectLst/>
              <a:latin typeface="Arial" panose="020B0604020202020204" pitchFamily="34" charset="0"/>
            </a:endParaRPr>
          </a:p>
        </p:txBody>
      </p:sp>
      <p:pic>
        <p:nvPicPr>
          <p:cNvPr id="5" name="图片 4" descr="穿黑色衣服的男孩&#10;&#10;描述已自动生成">
            <a:extLst>
              <a:ext uri="{FF2B5EF4-FFF2-40B4-BE49-F238E27FC236}">
                <a16:creationId xmlns:a16="http://schemas.microsoft.com/office/drawing/2014/main" id="{633F2CAF-5339-45DA-6935-B6C178C81B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7864" y="4723429"/>
            <a:ext cx="1499645" cy="2102408"/>
          </a:xfrm>
          <a:prstGeom prst="rect">
            <a:avLst/>
          </a:prstGeom>
        </p:spPr>
      </p:pic>
      <p:sp>
        <p:nvSpPr>
          <p:cNvPr id="9" name="文本框 8">
            <a:extLst>
              <a:ext uri="{FF2B5EF4-FFF2-40B4-BE49-F238E27FC236}">
                <a16:creationId xmlns:a16="http://schemas.microsoft.com/office/drawing/2014/main" id="{2ED769E8-9891-A89E-BBE1-9A46023A7E30}"/>
              </a:ext>
            </a:extLst>
          </p:cNvPr>
          <p:cNvSpPr txBox="1"/>
          <p:nvPr/>
        </p:nvSpPr>
        <p:spPr>
          <a:xfrm>
            <a:off x="4434620" y="5934670"/>
            <a:ext cx="2499512" cy="923330"/>
          </a:xfrm>
          <a:prstGeom prst="rect">
            <a:avLst/>
          </a:prstGeom>
          <a:noFill/>
        </p:spPr>
        <p:txBody>
          <a:bodyPr wrap="square">
            <a:spAutoFit/>
          </a:bodyPr>
          <a:lstStyle/>
          <a:p>
            <a:pPr algn="l"/>
            <a:r>
              <a:rPr lang="zh-CN" altLang="en-US" sz="1800" b="1" i="0" u="none" strike="noStrike" dirty="0">
                <a:solidFill>
                  <a:srgbClr val="000000"/>
                </a:solidFill>
                <a:effectLst/>
                <a:latin typeface="Arial" panose="020B0604020202020204" pitchFamily="34" charset="0"/>
              </a:rPr>
              <a:t>代伟</a:t>
            </a:r>
            <a:endParaRPr lang="en-US" altLang="zh-CN" sz="1800" b="1" i="0" u="none" strike="noStrike" dirty="0">
              <a:solidFill>
                <a:srgbClr val="000000"/>
              </a:solidFill>
              <a:effectLst/>
              <a:latin typeface="Arial" panose="020B0604020202020204" pitchFamily="34" charset="0"/>
            </a:endParaRPr>
          </a:p>
          <a:p>
            <a:pPr algn="l"/>
            <a:r>
              <a:rPr lang="zh-CN" altLang="en-US" b="1" dirty="0">
                <a:solidFill>
                  <a:srgbClr val="000000"/>
                </a:solidFill>
                <a:latin typeface="Arial" panose="020B0604020202020204" pitchFamily="34" charset="0"/>
              </a:rPr>
              <a:t>计算机科学硕士</a:t>
            </a:r>
            <a:endParaRPr lang="en-US" altLang="zh-CN" b="1" dirty="0">
              <a:solidFill>
                <a:srgbClr val="000000"/>
              </a:solidFill>
              <a:latin typeface="Arial" panose="020B0604020202020204" pitchFamily="34" charset="0"/>
            </a:endParaRPr>
          </a:p>
          <a:p>
            <a:pPr algn="l"/>
            <a:r>
              <a:rPr lang="zh-CN" altLang="en-US" sz="1800" b="1" i="0" u="none" strike="noStrike" dirty="0">
                <a:solidFill>
                  <a:srgbClr val="000000"/>
                </a:solidFill>
                <a:effectLst/>
                <a:latin typeface="Arial" panose="020B0604020202020204" pitchFamily="34" charset="0"/>
              </a:rPr>
              <a:t>助理研究员</a:t>
            </a:r>
          </a:p>
        </p:txBody>
      </p:sp>
      <p:sp>
        <p:nvSpPr>
          <p:cNvPr id="10" name="文本框 9">
            <a:extLst>
              <a:ext uri="{FF2B5EF4-FFF2-40B4-BE49-F238E27FC236}">
                <a16:creationId xmlns:a16="http://schemas.microsoft.com/office/drawing/2014/main" id="{A18EAFDB-914C-5E5E-D5A8-0722B1842719}"/>
              </a:ext>
            </a:extLst>
          </p:cNvPr>
          <p:cNvSpPr txBox="1"/>
          <p:nvPr/>
        </p:nvSpPr>
        <p:spPr>
          <a:xfrm>
            <a:off x="7681653" y="5934670"/>
            <a:ext cx="1596152" cy="923330"/>
          </a:xfrm>
          <a:prstGeom prst="rect">
            <a:avLst/>
          </a:prstGeom>
          <a:noFill/>
        </p:spPr>
        <p:txBody>
          <a:bodyPr wrap="square">
            <a:spAutoFit/>
          </a:bodyPr>
          <a:lstStyle/>
          <a:p>
            <a:pPr algn="l"/>
            <a:r>
              <a:rPr lang="zh-CN" altLang="en-US" b="1" dirty="0">
                <a:solidFill>
                  <a:srgbClr val="000000"/>
                </a:solidFill>
                <a:latin typeface="Arial" panose="020B0604020202020204" pitchFamily="34" charset="0"/>
              </a:rPr>
              <a:t>孙浩钧</a:t>
            </a:r>
            <a:endParaRPr lang="en-US" altLang="zh-CN" b="1" dirty="0">
              <a:solidFill>
                <a:srgbClr val="000000"/>
              </a:solidFill>
              <a:latin typeface="Arial" panose="020B0604020202020204" pitchFamily="34" charset="0"/>
            </a:endParaRPr>
          </a:p>
          <a:p>
            <a:pPr algn="l"/>
            <a:r>
              <a:rPr lang="zh-CN" altLang="en-US" b="1" dirty="0">
                <a:solidFill>
                  <a:srgbClr val="000000"/>
                </a:solidFill>
                <a:latin typeface="Arial" panose="020B0604020202020204" pitchFamily="34" charset="0"/>
              </a:rPr>
              <a:t>电子信息硕士</a:t>
            </a:r>
            <a:endParaRPr lang="en-US" altLang="zh-CN" b="1" dirty="0">
              <a:solidFill>
                <a:srgbClr val="000000"/>
              </a:solidFill>
              <a:latin typeface="Arial" panose="020B0604020202020204" pitchFamily="34" charset="0"/>
            </a:endParaRPr>
          </a:p>
          <a:p>
            <a:pPr algn="l"/>
            <a:r>
              <a:rPr lang="zh-CN" altLang="en-US" sz="1800" b="1" i="0" u="none" strike="noStrike" dirty="0">
                <a:solidFill>
                  <a:srgbClr val="000000"/>
                </a:solidFill>
                <a:effectLst/>
                <a:latin typeface="Arial" panose="020B0604020202020204" pitchFamily="34" charset="0"/>
              </a:rPr>
              <a:t>助教</a:t>
            </a:r>
            <a:endParaRPr lang="en-US" altLang="zh-CN" sz="1800" b="1" i="0" u="none" strike="noStrike" dirty="0">
              <a:solidFill>
                <a:srgbClr val="000000"/>
              </a:solidFill>
              <a:effectLst/>
              <a:latin typeface="Arial" panose="020B0604020202020204" pitchFamily="34" charset="0"/>
            </a:endParaRPr>
          </a:p>
        </p:txBody>
      </p:sp>
      <p:pic>
        <p:nvPicPr>
          <p:cNvPr id="3" name="图片 6" descr="男人穿着衬衫&#10;&#10;已自动生成说明">
            <a:extLst>
              <a:ext uri="{FF2B5EF4-FFF2-40B4-BE49-F238E27FC236}">
                <a16:creationId xmlns:a16="http://schemas.microsoft.com/office/drawing/2014/main" id="{EA5764CD-B0E7-5109-ED79-7F9E6890C3A6}"/>
              </a:ext>
            </a:extLst>
          </p:cNvPr>
          <p:cNvPicPr>
            <a:picLocks noChangeAspect="1"/>
          </p:cNvPicPr>
          <p:nvPr/>
        </p:nvPicPr>
        <p:blipFill>
          <a:blip r:embed="rId5"/>
          <a:stretch>
            <a:fillRect/>
          </a:stretch>
        </p:blipFill>
        <p:spPr>
          <a:xfrm>
            <a:off x="3012496" y="4724906"/>
            <a:ext cx="1431002" cy="2083175"/>
          </a:xfrm>
          <a:prstGeom prst="rect">
            <a:avLst/>
          </a:prstGeom>
        </p:spPr>
      </p:pic>
    </p:spTree>
    <p:extLst>
      <p:ext uri="{BB962C8B-B14F-4D97-AF65-F5344CB8AC3E}">
        <p14:creationId xmlns:p14="http://schemas.microsoft.com/office/powerpoint/2010/main" val="4110465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3F9D58-814C-4701-A7C6-BE0FBBC567DF}"/>
              </a:ext>
            </a:extLst>
          </p:cNvPr>
          <p:cNvSpPr txBox="1"/>
          <p:nvPr/>
        </p:nvSpPr>
        <p:spPr>
          <a:xfrm>
            <a:off x="1685470" y="315912"/>
            <a:ext cx="6562983" cy="461665"/>
          </a:xfrm>
          <a:prstGeom prst="rect">
            <a:avLst/>
          </a:prstGeom>
          <a:noFill/>
        </p:spPr>
        <p:txBody>
          <a:bodyPr wrap="square">
            <a:spAutoFit/>
          </a:bodyPr>
          <a:lstStyle/>
          <a:p>
            <a:r>
              <a:rPr lang="en-US" altLang="zh-CN" sz="2400" b="1" dirty="0">
                <a:latin typeface="Arial" charset="0"/>
                <a:ea typeface="ＭＳ Ｐゴシック" charset="0"/>
                <a:cs typeface="Arial" charset="0"/>
              </a:rPr>
              <a:t>From GWAS to Personalized Medicine</a:t>
            </a:r>
            <a:endParaRPr lang="zh-CN" altLang="en-US" sz="2400" dirty="0"/>
          </a:p>
        </p:txBody>
      </p:sp>
      <p:pic>
        <p:nvPicPr>
          <p:cNvPr id="9218" name="Picture 2" descr="Planning for US Precision Medicine Initiative underway - The Lancet">
            <a:extLst>
              <a:ext uri="{FF2B5EF4-FFF2-40B4-BE49-F238E27FC236}">
                <a16:creationId xmlns:a16="http://schemas.microsoft.com/office/drawing/2014/main" id="{9D06AE38-3018-6974-24A0-1688589EA1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1" y="1596189"/>
            <a:ext cx="3349198" cy="22804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D142771-DCAD-692D-0682-A9A90F67EFD6}"/>
              </a:ext>
            </a:extLst>
          </p:cNvPr>
          <p:cNvSpPr txBox="1"/>
          <p:nvPr/>
        </p:nvSpPr>
        <p:spPr>
          <a:xfrm>
            <a:off x="0" y="1257635"/>
            <a:ext cx="4586140" cy="338554"/>
          </a:xfrm>
          <a:prstGeom prst="rect">
            <a:avLst/>
          </a:prstGeom>
          <a:noFill/>
        </p:spPr>
        <p:txBody>
          <a:bodyPr wrap="square">
            <a:spAutoFit/>
          </a:bodyPr>
          <a:lstStyle/>
          <a:p>
            <a:pPr algn="l"/>
            <a:r>
              <a:rPr lang="en-US" altLang="zh-CN" sz="1600" b="0" i="0">
                <a:solidFill>
                  <a:srgbClr val="333333"/>
                </a:solidFill>
                <a:effectLst/>
                <a:latin typeface="Helvetica" panose="020B0604020202020204" pitchFamily="34" charset="0"/>
              </a:rPr>
              <a:t>2015 Precision Medicine Initiative</a:t>
            </a:r>
          </a:p>
        </p:txBody>
      </p:sp>
      <p:pic>
        <p:nvPicPr>
          <p:cNvPr id="9220" name="Picture 4" descr="What is Personalised Medicine? – EU-Africa PerMed">
            <a:extLst>
              <a:ext uri="{FF2B5EF4-FFF2-40B4-BE49-F238E27FC236}">
                <a16:creationId xmlns:a16="http://schemas.microsoft.com/office/drawing/2014/main" id="{814795F0-5F47-234C-0306-199D2E39C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1" y="3396005"/>
            <a:ext cx="9249522" cy="346199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Precision Medicine | FDA">
            <a:extLst>
              <a:ext uri="{FF2B5EF4-FFF2-40B4-BE49-F238E27FC236}">
                <a16:creationId xmlns:a16="http://schemas.microsoft.com/office/drawing/2014/main" id="{20AE9226-BE4B-DB76-EA91-A69260D262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3503" y="1144319"/>
            <a:ext cx="2197623" cy="219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823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9380" y="1051560"/>
            <a:ext cx="8905240" cy="4984750"/>
          </a:xfrm>
          <a:prstGeom prst="rect">
            <a:avLst/>
          </a:prstGeom>
        </p:spPr>
      </p:pic>
      <p:sp>
        <p:nvSpPr>
          <p:cNvPr id="2" name="object 48"/>
          <p:cNvSpPr txBox="1"/>
          <p:nvPr/>
        </p:nvSpPr>
        <p:spPr>
          <a:xfrm>
            <a:off x="2185035" y="178435"/>
            <a:ext cx="5260340" cy="676910"/>
          </a:xfrm>
          <a:prstGeom prst="rect">
            <a:avLst/>
          </a:prstGeom>
        </p:spPr>
        <p:txBody>
          <a:bodyPr vert="horz" wrap="square" lIns="0" tIns="0" rIns="0" bIns="0" rtlCol="0">
            <a:spAutoFit/>
          </a:bodyPr>
          <a:lstStyle/>
          <a:p>
            <a:pPr marL="12700">
              <a:lnSpc>
                <a:spcPct val="100000"/>
              </a:lnSpc>
            </a:pPr>
            <a:r>
              <a:rPr lang="zh-CN" sz="4400" dirty="0">
                <a:ln w="0"/>
                <a:solidFill>
                  <a:schemeClr val="tx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全球大型基因样本库</a:t>
            </a:r>
          </a:p>
        </p:txBody>
      </p:sp>
      <p:cxnSp>
        <p:nvCxnSpPr>
          <p:cNvPr id="16" name="Straight Connector 15"/>
          <p:cNvCxnSpPr/>
          <p:nvPr/>
        </p:nvCxnSpPr>
        <p:spPr>
          <a:xfrm flipV="1">
            <a:off x="0" y="988695"/>
            <a:ext cx="9141460" cy="0"/>
          </a:xfrm>
          <a:prstGeom prst="line">
            <a:avLst/>
          </a:prstGeom>
          <a:ln w="38100"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
        <p:nvSpPr>
          <p:cNvPr id="6" name="页脚占位符 4"/>
          <p:cNvSpPr>
            <a:spLocks noGrp="1"/>
          </p:cNvSpPr>
          <p:nvPr>
            <p:ph type="ftr" sz="quarter" idx="11"/>
          </p:nvPr>
        </p:nvSpPr>
        <p:spPr>
          <a:xfrm>
            <a:off x="3348038" y="6243638"/>
            <a:ext cx="3240087"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Aft>
                <a:spcPct val="0"/>
              </a:spcAft>
            </a:pPr>
            <a:r>
              <a:rPr lang="en-US" altLang="zh-CN">
                <a:solidFill>
                  <a:srgbClr val="45516B"/>
                </a:solidFill>
                <a:latin typeface="华文行楷" panose="02010800040101010101" pitchFamily="2" charset="-122"/>
                <a:ea typeface="华文行楷" panose="02010800040101010101" pitchFamily="2" charset="-122"/>
              </a:rPr>
              <a:t>Biological network and pathway</a:t>
            </a:r>
          </a:p>
        </p:txBody>
      </p:sp>
      <p:sp>
        <p:nvSpPr>
          <p:cNvPr id="3" name="矩形 2">
            <a:extLst>
              <a:ext uri="{FF2B5EF4-FFF2-40B4-BE49-F238E27FC236}">
                <a16:creationId xmlns:a16="http://schemas.microsoft.com/office/drawing/2014/main" id="{455653F8-4F24-9D82-49B0-D076BFAC3E6F}"/>
              </a:ext>
            </a:extLst>
          </p:cNvPr>
          <p:cNvSpPr/>
          <p:nvPr/>
        </p:nvSpPr>
        <p:spPr>
          <a:xfrm>
            <a:off x="5832629" y="2139517"/>
            <a:ext cx="1198486" cy="4971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4292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8AC3D2B-D730-8F71-0886-7B7E7C19D6DB}"/>
              </a:ext>
            </a:extLst>
          </p:cNvPr>
          <p:cNvPicPr>
            <a:picLocks noChangeAspect="1"/>
          </p:cNvPicPr>
          <p:nvPr/>
        </p:nvPicPr>
        <p:blipFill>
          <a:blip r:embed="rId2"/>
          <a:stretch>
            <a:fillRect/>
          </a:stretch>
        </p:blipFill>
        <p:spPr>
          <a:xfrm>
            <a:off x="1407020" y="1162974"/>
            <a:ext cx="5548724" cy="5481961"/>
          </a:xfrm>
          <a:prstGeom prst="rect">
            <a:avLst/>
          </a:prstGeom>
        </p:spPr>
      </p:pic>
      <p:sp>
        <p:nvSpPr>
          <p:cNvPr id="4" name="文本框 3">
            <a:extLst>
              <a:ext uri="{FF2B5EF4-FFF2-40B4-BE49-F238E27FC236}">
                <a16:creationId xmlns:a16="http://schemas.microsoft.com/office/drawing/2014/main" id="{DE86D135-2F7E-8E64-C3A8-F67937F00600}"/>
              </a:ext>
            </a:extLst>
          </p:cNvPr>
          <p:cNvSpPr txBox="1"/>
          <p:nvPr/>
        </p:nvSpPr>
        <p:spPr>
          <a:xfrm>
            <a:off x="1685470" y="315912"/>
            <a:ext cx="6562983" cy="461665"/>
          </a:xfrm>
          <a:prstGeom prst="rect">
            <a:avLst/>
          </a:prstGeom>
          <a:noFill/>
        </p:spPr>
        <p:txBody>
          <a:bodyPr wrap="square">
            <a:spAutoFit/>
          </a:bodyPr>
          <a:lstStyle/>
          <a:p>
            <a:pPr algn="ctr"/>
            <a:r>
              <a:rPr lang="zh-CN" altLang="en-US" sz="2400" b="1" dirty="0">
                <a:latin typeface="Arial" charset="0"/>
                <a:ea typeface="ＭＳ Ｐゴシック" charset="0"/>
                <a:cs typeface="Arial" charset="0"/>
              </a:rPr>
              <a:t>生物医学大数据与科研应用</a:t>
            </a:r>
            <a:endParaRPr lang="zh-CN" altLang="en-US" sz="2400" dirty="0"/>
          </a:p>
        </p:txBody>
      </p:sp>
      <p:sp>
        <p:nvSpPr>
          <p:cNvPr id="5" name="文本框 4">
            <a:extLst>
              <a:ext uri="{FF2B5EF4-FFF2-40B4-BE49-F238E27FC236}">
                <a16:creationId xmlns:a16="http://schemas.microsoft.com/office/drawing/2014/main" id="{F274FC7D-417F-E21A-E165-4147A1211FD0}"/>
              </a:ext>
            </a:extLst>
          </p:cNvPr>
          <p:cNvSpPr txBox="1"/>
          <p:nvPr/>
        </p:nvSpPr>
        <p:spPr>
          <a:xfrm>
            <a:off x="7270812" y="1740023"/>
            <a:ext cx="1473693" cy="369332"/>
          </a:xfrm>
          <a:prstGeom prst="rect">
            <a:avLst/>
          </a:prstGeom>
          <a:noFill/>
        </p:spPr>
        <p:txBody>
          <a:bodyPr wrap="square" rtlCol="0">
            <a:spAutoFit/>
          </a:bodyPr>
          <a:lstStyle/>
          <a:p>
            <a:r>
              <a:rPr lang="en-US" altLang="zh-CN" dirty="0">
                <a:solidFill>
                  <a:srgbClr val="FF0000"/>
                </a:solidFill>
              </a:rPr>
              <a:t>IF=39.92</a:t>
            </a:r>
            <a:endParaRPr lang="zh-CN" altLang="en-US" dirty="0">
              <a:solidFill>
                <a:srgbClr val="FF0000"/>
              </a:solidFill>
            </a:endParaRPr>
          </a:p>
        </p:txBody>
      </p:sp>
    </p:spTree>
    <p:extLst>
      <p:ext uri="{BB962C8B-B14F-4D97-AF65-F5344CB8AC3E}">
        <p14:creationId xmlns:p14="http://schemas.microsoft.com/office/powerpoint/2010/main" val="4092707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6E69D41-971A-AE9D-384D-9FBAEC0F4BAC}"/>
              </a:ext>
            </a:extLst>
          </p:cNvPr>
          <p:cNvSpPr txBox="1"/>
          <p:nvPr/>
        </p:nvSpPr>
        <p:spPr>
          <a:xfrm>
            <a:off x="1685470" y="315912"/>
            <a:ext cx="6562983" cy="461665"/>
          </a:xfrm>
          <a:prstGeom prst="rect">
            <a:avLst/>
          </a:prstGeom>
          <a:noFill/>
        </p:spPr>
        <p:txBody>
          <a:bodyPr wrap="square">
            <a:spAutoFit/>
          </a:bodyPr>
          <a:lstStyle/>
          <a:p>
            <a:pPr algn="ctr"/>
            <a:r>
              <a:rPr lang="zh-CN" altLang="en-US" sz="2400" b="1" dirty="0">
                <a:latin typeface="Arial" charset="0"/>
                <a:ea typeface="ＭＳ Ｐゴシック" charset="0"/>
                <a:cs typeface="Arial" charset="0"/>
              </a:rPr>
              <a:t>研究背景</a:t>
            </a:r>
            <a:r>
              <a:rPr lang="en-US" altLang="zh-CN" sz="2400" b="1" dirty="0">
                <a:latin typeface="Arial" charset="0"/>
                <a:ea typeface="ＭＳ Ｐゴシック" charset="0"/>
                <a:cs typeface="Arial" charset="0"/>
              </a:rPr>
              <a:t>&amp;</a:t>
            </a:r>
            <a:r>
              <a:rPr lang="zh-CN" altLang="en-US" sz="2400" b="1" dirty="0">
                <a:latin typeface="Arial" charset="0"/>
                <a:ea typeface="ＭＳ Ｐゴシック" charset="0"/>
                <a:cs typeface="Arial" charset="0"/>
              </a:rPr>
              <a:t>目的</a:t>
            </a:r>
            <a:endParaRPr lang="zh-CN" altLang="en-US" sz="2400" dirty="0"/>
          </a:p>
        </p:txBody>
      </p:sp>
      <p:sp>
        <p:nvSpPr>
          <p:cNvPr id="4" name="文本框 3">
            <a:extLst>
              <a:ext uri="{FF2B5EF4-FFF2-40B4-BE49-F238E27FC236}">
                <a16:creationId xmlns:a16="http://schemas.microsoft.com/office/drawing/2014/main" id="{508F2370-A9F6-E430-A947-B0C64FCC68DF}"/>
              </a:ext>
            </a:extLst>
          </p:cNvPr>
          <p:cNvSpPr txBox="1"/>
          <p:nvPr/>
        </p:nvSpPr>
        <p:spPr>
          <a:xfrm>
            <a:off x="633177" y="1674674"/>
            <a:ext cx="7877645" cy="1754326"/>
          </a:xfrm>
          <a:prstGeom prst="rect">
            <a:avLst/>
          </a:prstGeom>
          <a:noFill/>
        </p:spPr>
        <p:txBody>
          <a:bodyPr wrap="square">
            <a:spAutoFit/>
          </a:bodyPr>
          <a:lstStyle/>
          <a:p>
            <a:pPr marL="285750" indent="-285750">
              <a:buFont typeface="Wingdings" panose="05000000000000000000" pitchFamily="2" charset="2"/>
              <a:buChar char="Ø"/>
            </a:pPr>
            <a:r>
              <a:rPr lang="en-US" altLang="zh-CN" b="0" i="0" dirty="0">
                <a:solidFill>
                  <a:srgbClr val="000000"/>
                </a:solidFill>
                <a:effectLst/>
                <a:latin typeface="Times New Roman" panose="02020603050405020304" pitchFamily="18" charset="0"/>
                <a:cs typeface="Times New Roman" panose="02020603050405020304" pitchFamily="18" charset="0"/>
              </a:rPr>
              <a:t>Dysregulation of the microvasculature contributes to many ocular and systemic conditions.</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Fundus photographs of the retina allow noninvasive in vivo assessment of the microvasculature.</a:t>
            </a:r>
          </a:p>
          <a:p>
            <a:pPr marL="285750" indent="-28575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However,</a:t>
            </a:r>
            <a:r>
              <a:rPr lang="en-US" altLang="zh-CN" dirty="0">
                <a:latin typeface="Times New Roman" panose="02020603050405020304" pitchFamily="18" charset="0"/>
                <a:cs typeface="Times New Roman" panose="02020603050405020304" pitchFamily="18" charset="0"/>
              </a:rPr>
              <a:t> associations with coronary artery disease and renal disease are less consistent.</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677EE49-471C-FEF9-C0C6-30CD74350CC1}"/>
              </a:ext>
            </a:extLst>
          </p:cNvPr>
          <p:cNvSpPr txBox="1"/>
          <p:nvPr/>
        </p:nvSpPr>
        <p:spPr>
          <a:xfrm>
            <a:off x="732967" y="4050889"/>
            <a:ext cx="7678063" cy="1015663"/>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G</a:t>
            </a:r>
            <a:r>
              <a:rPr lang="en-US" altLang="zh-CN" sz="2000" b="0" i="0" dirty="0">
                <a:solidFill>
                  <a:srgbClr val="000000"/>
                </a:solidFill>
                <a:effectLst/>
                <a:latin typeface="Times New Roman" panose="02020603050405020304" pitchFamily="18" charset="0"/>
                <a:cs typeface="Times New Roman" panose="02020603050405020304" pitchFamily="18" charset="0"/>
              </a:rPr>
              <a:t>enetic discovery analyses of the retinal microvasculature offer the prospects of identifying new therapeutic targets for both ocular and non-ocular conditions.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991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ure 1.">
            <a:extLst>
              <a:ext uri="{FF2B5EF4-FFF2-40B4-BE49-F238E27FC236}">
                <a16:creationId xmlns:a16="http://schemas.microsoft.com/office/drawing/2014/main" id="{F2B5CDD3-81C3-5B11-5395-72CD4781E34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7670"/>
          <a:stretch/>
        </p:blipFill>
        <p:spPr bwMode="auto">
          <a:xfrm>
            <a:off x="2179468" y="1241225"/>
            <a:ext cx="4785064" cy="51212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6C44CCB-F54D-D2DB-94F8-2F0CF1E73A3E}"/>
              </a:ext>
            </a:extLst>
          </p:cNvPr>
          <p:cNvSpPr txBox="1"/>
          <p:nvPr/>
        </p:nvSpPr>
        <p:spPr>
          <a:xfrm>
            <a:off x="1685470" y="315912"/>
            <a:ext cx="6562983" cy="461665"/>
          </a:xfrm>
          <a:prstGeom prst="rect">
            <a:avLst/>
          </a:prstGeom>
          <a:noFill/>
        </p:spPr>
        <p:txBody>
          <a:bodyPr wrap="square">
            <a:spAutoFit/>
          </a:bodyPr>
          <a:lstStyle/>
          <a:p>
            <a:pPr algn="ctr"/>
            <a:r>
              <a:rPr lang="zh-CN" altLang="en-US" sz="2400" b="1" dirty="0">
                <a:latin typeface="Arial" charset="0"/>
                <a:ea typeface="ＭＳ Ｐゴシック" charset="0"/>
                <a:cs typeface="Arial" charset="0"/>
              </a:rPr>
              <a:t>研究方案</a:t>
            </a:r>
            <a:endParaRPr lang="zh-CN" altLang="en-US" sz="2400" dirty="0"/>
          </a:p>
        </p:txBody>
      </p:sp>
    </p:spTree>
    <p:extLst>
      <p:ext uri="{BB962C8B-B14F-4D97-AF65-F5344CB8AC3E}">
        <p14:creationId xmlns:p14="http://schemas.microsoft.com/office/powerpoint/2010/main" val="2199045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BECE19B-69C7-DC13-CFE9-B06DAA07E57B}"/>
              </a:ext>
            </a:extLst>
          </p:cNvPr>
          <p:cNvSpPr txBox="1"/>
          <p:nvPr/>
        </p:nvSpPr>
        <p:spPr>
          <a:xfrm>
            <a:off x="724639" y="1196800"/>
            <a:ext cx="7694721" cy="369332"/>
          </a:xfrm>
          <a:prstGeom prst="rect">
            <a:avLst/>
          </a:prstGeom>
          <a:noFill/>
        </p:spPr>
        <p:txBody>
          <a:bodyPr wrap="square">
            <a:spAutoFit/>
          </a:bodyPr>
          <a:lstStyle/>
          <a:p>
            <a:r>
              <a:rPr lang="en-US" altLang="zh-CN" b="1" i="0" dirty="0">
                <a:solidFill>
                  <a:srgbClr val="000000"/>
                </a:solidFill>
                <a:effectLst/>
                <a:latin typeface="HelveticaNeue"/>
              </a:rPr>
              <a:t>Association of retinal vascular FD and density with incident disease</a:t>
            </a:r>
            <a:endParaRPr lang="zh-CN" altLang="en-US" dirty="0"/>
          </a:p>
        </p:txBody>
      </p:sp>
      <p:pic>
        <p:nvPicPr>
          <p:cNvPr id="5124" name="Picture 4" descr="Figure 3.">
            <a:extLst>
              <a:ext uri="{FF2B5EF4-FFF2-40B4-BE49-F238E27FC236}">
                <a16:creationId xmlns:a16="http://schemas.microsoft.com/office/drawing/2014/main" id="{16B78B03-98A7-B72B-4128-1949FA92AF8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738"/>
          <a:stretch/>
        </p:blipFill>
        <p:spPr bwMode="auto">
          <a:xfrm>
            <a:off x="39439" y="2136766"/>
            <a:ext cx="6771953" cy="397367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729A26BB-DF1F-47D7-873F-1693DE537272}"/>
              </a:ext>
            </a:extLst>
          </p:cNvPr>
          <p:cNvSpPr txBox="1"/>
          <p:nvPr/>
        </p:nvSpPr>
        <p:spPr>
          <a:xfrm>
            <a:off x="6811392" y="2776036"/>
            <a:ext cx="2527917" cy="646331"/>
          </a:xfrm>
          <a:prstGeom prst="rect">
            <a:avLst/>
          </a:prstGeom>
          <a:noFill/>
        </p:spPr>
        <p:txBody>
          <a:bodyPr wrap="square">
            <a:spAutoFit/>
          </a:bodyPr>
          <a:lstStyle/>
          <a:p>
            <a:r>
              <a:rPr lang="en-US" altLang="zh-CN" dirty="0"/>
              <a:t>hypertension, diabetes</a:t>
            </a:r>
          </a:p>
          <a:p>
            <a:r>
              <a:rPr lang="en-US" altLang="zh-CN" b="0" i="0" dirty="0">
                <a:solidFill>
                  <a:srgbClr val="000000"/>
                </a:solidFill>
                <a:effectLst/>
                <a:latin typeface="HelveticaNeue"/>
              </a:rPr>
              <a:t>diabetic retinopathy</a:t>
            </a:r>
            <a:endParaRPr lang="zh-CN" altLang="en-US" dirty="0"/>
          </a:p>
        </p:txBody>
      </p:sp>
    </p:spTree>
    <p:extLst>
      <p:ext uri="{BB962C8B-B14F-4D97-AF65-F5344CB8AC3E}">
        <p14:creationId xmlns:p14="http://schemas.microsoft.com/office/powerpoint/2010/main" val="1584491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igure 4.">
            <a:extLst>
              <a:ext uri="{FF2B5EF4-FFF2-40B4-BE49-F238E27FC236}">
                <a16:creationId xmlns:a16="http://schemas.microsoft.com/office/drawing/2014/main" id="{7CCC13F8-73ED-4A8E-CB5E-EDA9EE58703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5340"/>
          <a:stretch/>
        </p:blipFill>
        <p:spPr bwMode="auto">
          <a:xfrm>
            <a:off x="307975" y="2121763"/>
            <a:ext cx="8528050" cy="306279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11170A9-999C-1D63-B9D5-EDD1AB14FAE0}"/>
              </a:ext>
            </a:extLst>
          </p:cNvPr>
          <p:cNvSpPr txBox="1"/>
          <p:nvPr/>
        </p:nvSpPr>
        <p:spPr>
          <a:xfrm>
            <a:off x="1685470" y="315912"/>
            <a:ext cx="6562983" cy="461665"/>
          </a:xfrm>
          <a:prstGeom prst="rect">
            <a:avLst/>
          </a:prstGeom>
          <a:noFill/>
        </p:spPr>
        <p:txBody>
          <a:bodyPr wrap="square">
            <a:spAutoFit/>
          </a:bodyPr>
          <a:lstStyle/>
          <a:p>
            <a:pPr algn="ctr"/>
            <a:r>
              <a:rPr lang="en-US" altLang="zh-CN" sz="2400" b="1" dirty="0">
                <a:latin typeface="Arial" charset="0"/>
                <a:ea typeface="ＭＳ Ｐゴシック" charset="0"/>
                <a:cs typeface="Arial" charset="0"/>
              </a:rPr>
              <a:t>GWAS for retinal vascular fractal dimension</a:t>
            </a:r>
            <a:endParaRPr lang="zh-CN" altLang="en-US" sz="2400" dirty="0"/>
          </a:p>
        </p:txBody>
      </p:sp>
    </p:spTree>
    <p:extLst>
      <p:ext uri="{BB962C8B-B14F-4D97-AF65-F5344CB8AC3E}">
        <p14:creationId xmlns:p14="http://schemas.microsoft.com/office/powerpoint/2010/main" val="3971232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ure 8.">
            <a:extLst>
              <a:ext uri="{FF2B5EF4-FFF2-40B4-BE49-F238E27FC236}">
                <a16:creationId xmlns:a16="http://schemas.microsoft.com/office/drawing/2014/main" id="{1C2120FC-608C-971C-2932-A1666A94D6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5168" y="0"/>
            <a:ext cx="5173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76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8EC286-CB39-F35F-A250-A6D198EC9FDB}"/>
              </a:ext>
            </a:extLst>
          </p:cNvPr>
          <p:cNvSpPr txBox="1"/>
          <p:nvPr/>
        </p:nvSpPr>
        <p:spPr>
          <a:xfrm>
            <a:off x="2278929" y="2759697"/>
            <a:ext cx="5648389" cy="1141146"/>
          </a:xfrm>
          <a:prstGeom prst="rect">
            <a:avLst/>
          </a:prstGeom>
          <a:noFill/>
        </p:spPr>
        <p:txBody>
          <a:bodyPr wrap="square">
            <a:spAutoFit/>
          </a:bodyPr>
          <a:lstStyle/>
          <a:p>
            <a:pPr>
              <a:lnSpc>
                <a:spcPct val="200000"/>
              </a:lnSpc>
            </a:pPr>
            <a:r>
              <a:rPr lang="en-US" altLang="zh-CN" sz="4000" b="1"/>
              <a:t>Part2:</a:t>
            </a:r>
            <a:r>
              <a:rPr lang="zh-CN" altLang="en-US" sz="4000" b="1"/>
              <a:t>数字图像处理简介</a:t>
            </a:r>
            <a:endParaRPr lang="en-US" altLang="zh-CN" sz="4000" b="1"/>
          </a:p>
        </p:txBody>
      </p:sp>
    </p:spTree>
    <p:extLst>
      <p:ext uri="{BB962C8B-B14F-4D97-AF65-F5344CB8AC3E}">
        <p14:creationId xmlns:p14="http://schemas.microsoft.com/office/powerpoint/2010/main" val="2835410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4">
            <a:extLst>
              <a:ext uri="{FF2B5EF4-FFF2-40B4-BE49-F238E27FC236}">
                <a16:creationId xmlns:a16="http://schemas.microsoft.com/office/drawing/2014/main" id="{68CF8F02-8F15-0A3E-7482-F98E18992814}"/>
              </a:ext>
            </a:extLst>
          </p:cNvPr>
          <p:cNvSpPr txBox="1"/>
          <p:nvPr/>
        </p:nvSpPr>
        <p:spPr>
          <a:xfrm>
            <a:off x="1836357" y="299287"/>
            <a:ext cx="5946080"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数字图像是什么</a:t>
            </a:r>
            <a:endParaRPr lang="en-US" altLang="zh-CN" sz="3200" b="1" spc="308">
              <a:ea typeface="黑体" panose="02010609060101010101" pitchFamily="49" charset="-122"/>
              <a:cs typeface="Arial Unicode MS" panose="020B0604020202020204" pitchFamily="34" charset="-122"/>
            </a:endParaRPr>
          </a:p>
        </p:txBody>
      </p:sp>
      <p:pic>
        <p:nvPicPr>
          <p:cNvPr id="15364" name="Picture 4">
            <a:extLst>
              <a:ext uri="{FF2B5EF4-FFF2-40B4-BE49-F238E27FC236}">
                <a16:creationId xmlns:a16="http://schemas.microsoft.com/office/drawing/2014/main" id="{F2F44F7C-84FA-D5CF-CE88-73CDB4C1C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626" y="1786103"/>
            <a:ext cx="4808748" cy="276983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4580FFC-B012-05AD-8F60-19EC60139E61}"/>
              </a:ext>
            </a:extLst>
          </p:cNvPr>
          <p:cNvSpPr txBox="1"/>
          <p:nvPr/>
        </p:nvSpPr>
        <p:spPr>
          <a:xfrm>
            <a:off x="2993231" y="4896953"/>
            <a:ext cx="1291603" cy="369332"/>
          </a:xfrm>
          <a:prstGeom prst="rect">
            <a:avLst/>
          </a:prstGeom>
          <a:noFill/>
        </p:spPr>
        <p:txBody>
          <a:bodyPr wrap="square" rtlCol="0">
            <a:spAutoFit/>
          </a:bodyPr>
          <a:lstStyle/>
          <a:p>
            <a:r>
              <a:rPr lang="zh-CN" altLang="en-US"/>
              <a:t>模拟图像</a:t>
            </a:r>
          </a:p>
        </p:txBody>
      </p:sp>
      <p:sp>
        <p:nvSpPr>
          <p:cNvPr id="5" name="文本框 4">
            <a:extLst>
              <a:ext uri="{FF2B5EF4-FFF2-40B4-BE49-F238E27FC236}">
                <a16:creationId xmlns:a16="http://schemas.microsoft.com/office/drawing/2014/main" id="{302E2FCD-EAC2-DACC-970A-80958DAF29D8}"/>
              </a:ext>
            </a:extLst>
          </p:cNvPr>
          <p:cNvSpPr txBox="1"/>
          <p:nvPr/>
        </p:nvSpPr>
        <p:spPr>
          <a:xfrm>
            <a:off x="4859167" y="4896953"/>
            <a:ext cx="1178896" cy="369332"/>
          </a:xfrm>
          <a:prstGeom prst="rect">
            <a:avLst/>
          </a:prstGeom>
          <a:noFill/>
        </p:spPr>
        <p:txBody>
          <a:bodyPr wrap="square" rtlCol="0">
            <a:spAutoFit/>
          </a:bodyPr>
          <a:lstStyle/>
          <a:p>
            <a:r>
              <a:rPr lang="zh-CN" altLang="en-US"/>
              <a:t>数字图像</a:t>
            </a:r>
          </a:p>
        </p:txBody>
      </p:sp>
    </p:spTree>
    <p:extLst>
      <p:ext uri="{BB962C8B-B14F-4D97-AF65-F5344CB8AC3E}">
        <p14:creationId xmlns:p14="http://schemas.microsoft.com/office/powerpoint/2010/main" val="49199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4"/>
          <p:cNvSpPr txBox="1"/>
          <p:nvPr/>
        </p:nvSpPr>
        <p:spPr>
          <a:xfrm>
            <a:off x="386499" y="150994"/>
            <a:ext cx="8757501" cy="646331"/>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600" b="1" spc="308">
                <a:ea typeface="黑体" panose="02010609060101010101" pitchFamily="49" charset="-122"/>
                <a:cs typeface="Arial Unicode MS" panose="020B0604020202020204" pitchFamily="34" charset="-122"/>
              </a:rPr>
              <a:t>生物医学大数据研究所简介</a:t>
            </a:r>
          </a:p>
        </p:txBody>
      </p:sp>
      <p:sp>
        <p:nvSpPr>
          <p:cNvPr id="12" name="AutoShape 4" descr="https://timgsa.baidu.com/timg?image&amp;quality=80&amp;size=b9999_10000&amp;sec=1597858899364&amp;di=a4f8c30903c64b8b0c54eebdf8a5621f&amp;imgtype=0&amp;src=http%3A%2F%2Fbpic.588ku.com%2Felement_pic%2F18%2F05%2F10%2F9b95b4eb067b89c383b0f0eec5aaf8f1.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文本框 3">
            <a:extLst>
              <a:ext uri="{FF2B5EF4-FFF2-40B4-BE49-F238E27FC236}">
                <a16:creationId xmlns:a16="http://schemas.microsoft.com/office/drawing/2014/main" id="{838F62DD-8015-A4D5-08A5-0F475246C7D3}"/>
              </a:ext>
            </a:extLst>
          </p:cNvPr>
          <p:cNvSpPr txBox="1"/>
          <p:nvPr/>
        </p:nvSpPr>
        <p:spPr>
          <a:xfrm>
            <a:off x="87198" y="6224781"/>
            <a:ext cx="4586140" cy="369332"/>
          </a:xfrm>
          <a:prstGeom prst="rect">
            <a:avLst/>
          </a:prstGeom>
          <a:noFill/>
        </p:spPr>
        <p:txBody>
          <a:bodyPr wrap="square">
            <a:spAutoFit/>
          </a:bodyPr>
          <a:lstStyle/>
          <a:p>
            <a:r>
              <a:rPr lang="zh-CN" altLang="en-US" dirty="0"/>
              <a:t>http://www.ibbd.ac.cn</a:t>
            </a:r>
          </a:p>
        </p:txBody>
      </p:sp>
      <p:pic>
        <p:nvPicPr>
          <p:cNvPr id="1026" name="Picture 2">
            <a:extLst>
              <a:ext uri="{FF2B5EF4-FFF2-40B4-BE49-F238E27FC236}">
                <a16:creationId xmlns:a16="http://schemas.microsoft.com/office/drawing/2014/main" id="{D4B4EAAD-CDC0-6182-C141-A0166320C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86" y="1296969"/>
            <a:ext cx="8167303" cy="4713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4">
            <a:extLst>
              <a:ext uri="{FF2B5EF4-FFF2-40B4-BE49-F238E27FC236}">
                <a16:creationId xmlns:a16="http://schemas.microsoft.com/office/drawing/2014/main" id="{68CF8F02-8F15-0A3E-7482-F98E18992814}"/>
              </a:ext>
            </a:extLst>
          </p:cNvPr>
          <p:cNvSpPr txBox="1"/>
          <p:nvPr/>
        </p:nvSpPr>
        <p:spPr>
          <a:xfrm>
            <a:off x="1836357" y="299287"/>
            <a:ext cx="5946080"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图像分辨率</a:t>
            </a:r>
            <a:endParaRPr lang="en-US" altLang="zh-CN" sz="3200" b="1" spc="308">
              <a:ea typeface="黑体" panose="02010609060101010101" pitchFamily="49" charset="-122"/>
              <a:cs typeface="Arial Unicode MS" panose="020B0604020202020204" pitchFamily="34" charset="-122"/>
            </a:endParaRPr>
          </a:p>
        </p:txBody>
      </p:sp>
      <p:pic>
        <p:nvPicPr>
          <p:cNvPr id="17410" name="Picture 2">
            <a:extLst>
              <a:ext uri="{FF2B5EF4-FFF2-40B4-BE49-F238E27FC236}">
                <a16:creationId xmlns:a16="http://schemas.microsoft.com/office/drawing/2014/main" id="{7F383F66-4D62-3CF3-CD5D-2C071AA03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289" y="1654044"/>
            <a:ext cx="3254506" cy="434151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872592DD-C9F9-5551-D68D-4334C218C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74" y="1896814"/>
            <a:ext cx="3848275" cy="385597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59B8E7F-15D6-B8F2-F3E8-E6AFF6C1EAAB}"/>
              </a:ext>
            </a:extLst>
          </p:cNvPr>
          <p:cNvSpPr txBox="1"/>
          <p:nvPr/>
        </p:nvSpPr>
        <p:spPr>
          <a:xfrm>
            <a:off x="1972384" y="5995555"/>
            <a:ext cx="1715444" cy="369332"/>
          </a:xfrm>
          <a:prstGeom prst="rect">
            <a:avLst/>
          </a:prstGeom>
          <a:noFill/>
        </p:spPr>
        <p:txBody>
          <a:bodyPr wrap="square" rtlCol="0">
            <a:spAutoFit/>
          </a:bodyPr>
          <a:lstStyle/>
          <a:p>
            <a:r>
              <a:rPr lang="en-US" altLang="zh-CN"/>
              <a:t>32 x 32 pixels</a:t>
            </a:r>
            <a:endParaRPr lang="zh-CN" altLang="en-US"/>
          </a:p>
        </p:txBody>
      </p:sp>
    </p:spTree>
    <p:extLst>
      <p:ext uri="{BB962C8B-B14F-4D97-AF65-F5344CB8AC3E}">
        <p14:creationId xmlns:p14="http://schemas.microsoft.com/office/powerpoint/2010/main" val="359799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4">
            <a:extLst>
              <a:ext uri="{FF2B5EF4-FFF2-40B4-BE49-F238E27FC236}">
                <a16:creationId xmlns:a16="http://schemas.microsoft.com/office/drawing/2014/main" id="{68CF8F02-8F15-0A3E-7482-F98E18992814}"/>
              </a:ext>
            </a:extLst>
          </p:cNvPr>
          <p:cNvSpPr txBox="1"/>
          <p:nvPr/>
        </p:nvSpPr>
        <p:spPr>
          <a:xfrm>
            <a:off x="1836357" y="299287"/>
            <a:ext cx="5946080"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图像色阶</a:t>
            </a:r>
            <a:endParaRPr lang="en-US" altLang="zh-CN" sz="3200" b="1" spc="308">
              <a:ea typeface="黑体" panose="02010609060101010101" pitchFamily="49" charset="-122"/>
              <a:cs typeface="Arial Unicode MS" panose="020B0604020202020204" pitchFamily="34" charset="-122"/>
            </a:endParaRPr>
          </a:p>
        </p:txBody>
      </p:sp>
      <p:pic>
        <p:nvPicPr>
          <p:cNvPr id="15366" name="Picture 6">
            <a:extLst>
              <a:ext uri="{FF2B5EF4-FFF2-40B4-BE49-F238E27FC236}">
                <a16:creationId xmlns:a16="http://schemas.microsoft.com/office/drawing/2014/main" id="{37FFCB84-C67A-0282-6CE7-87B136AF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579" y="1624745"/>
            <a:ext cx="6218841" cy="32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166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4">
            <a:extLst>
              <a:ext uri="{FF2B5EF4-FFF2-40B4-BE49-F238E27FC236}">
                <a16:creationId xmlns:a16="http://schemas.microsoft.com/office/drawing/2014/main" id="{68CF8F02-8F15-0A3E-7482-F98E18992814}"/>
              </a:ext>
            </a:extLst>
          </p:cNvPr>
          <p:cNvSpPr txBox="1"/>
          <p:nvPr/>
        </p:nvSpPr>
        <p:spPr>
          <a:xfrm>
            <a:off x="1836357" y="299287"/>
            <a:ext cx="5946080"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图像位宽</a:t>
            </a:r>
            <a:endParaRPr lang="en-US" altLang="zh-CN" sz="3200" b="1" spc="308">
              <a:ea typeface="黑体" panose="02010609060101010101" pitchFamily="49" charset="-122"/>
              <a:cs typeface="Arial Unicode MS" panose="020B0604020202020204" pitchFamily="34" charset="-122"/>
            </a:endParaRPr>
          </a:p>
        </p:txBody>
      </p:sp>
      <p:pic>
        <p:nvPicPr>
          <p:cNvPr id="16386" name="Picture 2">
            <a:extLst>
              <a:ext uri="{FF2B5EF4-FFF2-40B4-BE49-F238E27FC236}">
                <a16:creationId xmlns:a16="http://schemas.microsoft.com/office/drawing/2014/main" id="{43713DD9-8BBD-14E3-B02A-EBF7DBE42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18" t="18207" r="20326" b="18454"/>
          <a:stretch/>
        </p:blipFill>
        <p:spPr bwMode="auto">
          <a:xfrm>
            <a:off x="867514" y="1084225"/>
            <a:ext cx="2871183" cy="308833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1EAA23BD-0176-9A9D-838C-72A38C28C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88" t="4852" r="18737" b="17337"/>
          <a:stretch/>
        </p:blipFill>
        <p:spPr bwMode="auto">
          <a:xfrm>
            <a:off x="5201265" y="1068862"/>
            <a:ext cx="2871183" cy="31347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55A139D-DAD0-1500-CEC3-8265CD3E15A7}"/>
              </a:ext>
            </a:extLst>
          </p:cNvPr>
          <p:cNvSpPr txBox="1"/>
          <p:nvPr/>
        </p:nvSpPr>
        <p:spPr>
          <a:xfrm>
            <a:off x="1595180" y="4431366"/>
            <a:ext cx="1710368" cy="369332"/>
          </a:xfrm>
          <a:prstGeom prst="rect">
            <a:avLst/>
          </a:prstGeom>
          <a:noFill/>
        </p:spPr>
        <p:txBody>
          <a:bodyPr wrap="square" rtlCol="0">
            <a:spAutoFit/>
          </a:bodyPr>
          <a:lstStyle/>
          <a:p>
            <a:r>
              <a:rPr lang="zh-CN" altLang="en-US"/>
              <a:t>二值图像</a:t>
            </a:r>
          </a:p>
        </p:txBody>
      </p:sp>
      <p:sp>
        <p:nvSpPr>
          <p:cNvPr id="4" name="文本框 3">
            <a:extLst>
              <a:ext uri="{FF2B5EF4-FFF2-40B4-BE49-F238E27FC236}">
                <a16:creationId xmlns:a16="http://schemas.microsoft.com/office/drawing/2014/main" id="{46BE582D-7F0A-53ED-3157-036A474E15E8}"/>
              </a:ext>
            </a:extLst>
          </p:cNvPr>
          <p:cNvSpPr txBox="1"/>
          <p:nvPr/>
        </p:nvSpPr>
        <p:spPr>
          <a:xfrm>
            <a:off x="6015941" y="4431366"/>
            <a:ext cx="1710368" cy="369332"/>
          </a:xfrm>
          <a:prstGeom prst="rect">
            <a:avLst/>
          </a:prstGeom>
          <a:noFill/>
        </p:spPr>
        <p:txBody>
          <a:bodyPr wrap="square" rtlCol="0">
            <a:spAutoFit/>
          </a:bodyPr>
          <a:lstStyle/>
          <a:p>
            <a:r>
              <a:rPr lang="zh-CN" altLang="en-US"/>
              <a:t>灰度图像</a:t>
            </a:r>
            <a:r>
              <a:rPr lang="en-US" altLang="zh-CN"/>
              <a:t>-8</a:t>
            </a:r>
            <a:r>
              <a:rPr lang="zh-CN" altLang="en-US"/>
              <a:t>位</a:t>
            </a:r>
          </a:p>
        </p:txBody>
      </p:sp>
      <p:pic>
        <p:nvPicPr>
          <p:cNvPr id="6" name="图片 5">
            <a:extLst>
              <a:ext uri="{FF2B5EF4-FFF2-40B4-BE49-F238E27FC236}">
                <a16:creationId xmlns:a16="http://schemas.microsoft.com/office/drawing/2014/main" id="{9DB22793-ACF8-2CF3-37B9-F149B286986B}"/>
              </a:ext>
            </a:extLst>
          </p:cNvPr>
          <p:cNvPicPr>
            <a:picLocks noChangeAspect="1"/>
          </p:cNvPicPr>
          <p:nvPr/>
        </p:nvPicPr>
        <p:blipFill>
          <a:blip r:embed="rId4"/>
          <a:stretch>
            <a:fillRect/>
          </a:stretch>
        </p:blipFill>
        <p:spPr>
          <a:xfrm>
            <a:off x="5201265" y="5028452"/>
            <a:ext cx="2969911" cy="1670575"/>
          </a:xfrm>
          <a:prstGeom prst="rect">
            <a:avLst/>
          </a:prstGeom>
        </p:spPr>
      </p:pic>
      <p:sp>
        <p:nvSpPr>
          <p:cNvPr id="7" name="矩形 6">
            <a:extLst>
              <a:ext uri="{FF2B5EF4-FFF2-40B4-BE49-F238E27FC236}">
                <a16:creationId xmlns:a16="http://schemas.microsoft.com/office/drawing/2014/main" id="{E38F83B7-F597-3EE0-8BCE-CE85B9984E51}"/>
              </a:ext>
            </a:extLst>
          </p:cNvPr>
          <p:cNvSpPr/>
          <p:nvPr/>
        </p:nvSpPr>
        <p:spPr>
          <a:xfrm>
            <a:off x="867513" y="5059509"/>
            <a:ext cx="2969911" cy="16395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4DAFA54-350F-CBFA-6FE2-7F8A63A33C70}"/>
              </a:ext>
            </a:extLst>
          </p:cNvPr>
          <p:cNvSpPr/>
          <p:nvPr/>
        </p:nvSpPr>
        <p:spPr>
          <a:xfrm>
            <a:off x="958358" y="5486097"/>
            <a:ext cx="1308506" cy="8922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389E6DC-0208-377C-2546-F30813C17334}"/>
              </a:ext>
            </a:extLst>
          </p:cNvPr>
          <p:cNvSpPr/>
          <p:nvPr/>
        </p:nvSpPr>
        <p:spPr>
          <a:xfrm>
            <a:off x="2473582" y="5486097"/>
            <a:ext cx="1265116" cy="8922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7266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4">
            <a:extLst>
              <a:ext uri="{FF2B5EF4-FFF2-40B4-BE49-F238E27FC236}">
                <a16:creationId xmlns:a16="http://schemas.microsoft.com/office/drawing/2014/main" id="{68CF8F02-8F15-0A3E-7482-F98E18992814}"/>
              </a:ext>
            </a:extLst>
          </p:cNvPr>
          <p:cNvSpPr txBox="1"/>
          <p:nvPr/>
        </p:nvSpPr>
        <p:spPr>
          <a:xfrm>
            <a:off x="1836357" y="299287"/>
            <a:ext cx="5946080"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图像的色彩空间</a:t>
            </a:r>
            <a:endParaRPr lang="en-US" altLang="zh-CN" sz="3200" b="1" spc="308">
              <a:ea typeface="黑体" panose="02010609060101010101" pitchFamily="49" charset="-122"/>
              <a:cs typeface="Arial Unicode MS" panose="020B0604020202020204" pitchFamily="34" charset="-122"/>
            </a:endParaRPr>
          </a:p>
        </p:txBody>
      </p:sp>
      <p:pic>
        <p:nvPicPr>
          <p:cNvPr id="18434" name="Picture 2">
            <a:extLst>
              <a:ext uri="{FF2B5EF4-FFF2-40B4-BE49-F238E27FC236}">
                <a16:creationId xmlns:a16="http://schemas.microsoft.com/office/drawing/2014/main" id="{6135A131-B2E3-2D65-D6CA-C3EF71135B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69" t="11509" r="18913" b="13704"/>
          <a:stretch/>
        </p:blipFill>
        <p:spPr bwMode="auto">
          <a:xfrm>
            <a:off x="188927" y="2014673"/>
            <a:ext cx="2508933" cy="347623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67E2F7D1-5ED6-6746-06E7-FA429C8AE4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27" t="2805" r="1027" b="4161"/>
          <a:stretch/>
        </p:blipFill>
        <p:spPr bwMode="auto">
          <a:xfrm>
            <a:off x="6065356" y="4253821"/>
            <a:ext cx="2998451" cy="204039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9C696A4-F0A1-1F82-FC68-892FC7E9BDFB}"/>
              </a:ext>
            </a:extLst>
          </p:cNvPr>
          <p:cNvPicPr>
            <a:picLocks noChangeAspect="1"/>
          </p:cNvPicPr>
          <p:nvPr/>
        </p:nvPicPr>
        <p:blipFill>
          <a:blip r:embed="rId4"/>
          <a:stretch>
            <a:fillRect/>
          </a:stretch>
        </p:blipFill>
        <p:spPr>
          <a:xfrm>
            <a:off x="6410052" y="1177006"/>
            <a:ext cx="2309060" cy="2575783"/>
          </a:xfrm>
          <a:prstGeom prst="rect">
            <a:avLst/>
          </a:prstGeom>
        </p:spPr>
      </p:pic>
      <p:pic>
        <p:nvPicPr>
          <p:cNvPr id="18438" name="Picture 6">
            <a:extLst>
              <a:ext uri="{FF2B5EF4-FFF2-40B4-BE49-F238E27FC236}">
                <a16:creationId xmlns:a16="http://schemas.microsoft.com/office/drawing/2014/main" id="{FD167F16-5C76-0ACE-9EF7-BE5D39503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6345" y="1177006"/>
            <a:ext cx="2539711" cy="241907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9D2D45B0-F8B1-A251-4F2E-6877F49012C4}"/>
              </a:ext>
            </a:extLst>
          </p:cNvPr>
          <p:cNvPicPr>
            <a:picLocks noChangeAspect="1"/>
          </p:cNvPicPr>
          <p:nvPr/>
        </p:nvPicPr>
        <p:blipFill>
          <a:blip r:embed="rId6"/>
          <a:stretch>
            <a:fillRect/>
          </a:stretch>
        </p:blipFill>
        <p:spPr>
          <a:xfrm>
            <a:off x="3371855" y="4184564"/>
            <a:ext cx="2129057" cy="2612681"/>
          </a:xfrm>
          <a:prstGeom prst="rect">
            <a:avLst/>
          </a:prstGeom>
        </p:spPr>
      </p:pic>
      <p:sp>
        <p:nvSpPr>
          <p:cNvPr id="8" name="文本框 7">
            <a:extLst>
              <a:ext uri="{FF2B5EF4-FFF2-40B4-BE49-F238E27FC236}">
                <a16:creationId xmlns:a16="http://schemas.microsoft.com/office/drawing/2014/main" id="{C372AF6E-53CD-63E5-8313-6FDBF7F56A10}"/>
              </a:ext>
            </a:extLst>
          </p:cNvPr>
          <p:cNvSpPr txBox="1"/>
          <p:nvPr/>
        </p:nvSpPr>
        <p:spPr>
          <a:xfrm>
            <a:off x="4068809" y="3704359"/>
            <a:ext cx="797916" cy="369332"/>
          </a:xfrm>
          <a:prstGeom prst="rect">
            <a:avLst/>
          </a:prstGeom>
          <a:noFill/>
        </p:spPr>
        <p:txBody>
          <a:bodyPr wrap="square" rtlCol="0">
            <a:spAutoFit/>
          </a:bodyPr>
          <a:lstStyle/>
          <a:p>
            <a:r>
              <a:rPr lang="en-US" altLang="zh-CN"/>
              <a:t>RGB</a:t>
            </a:r>
          </a:p>
        </p:txBody>
      </p:sp>
      <p:sp>
        <p:nvSpPr>
          <p:cNvPr id="9" name="文本框 8">
            <a:extLst>
              <a:ext uri="{FF2B5EF4-FFF2-40B4-BE49-F238E27FC236}">
                <a16:creationId xmlns:a16="http://schemas.microsoft.com/office/drawing/2014/main" id="{492E0BF0-093D-6155-78DF-1E1B4C0D97E8}"/>
              </a:ext>
            </a:extLst>
          </p:cNvPr>
          <p:cNvSpPr txBox="1"/>
          <p:nvPr/>
        </p:nvSpPr>
        <p:spPr>
          <a:xfrm>
            <a:off x="7165623" y="3749737"/>
            <a:ext cx="797916" cy="369332"/>
          </a:xfrm>
          <a:prstGeom prst="rect">
            <a:avLst/>
          </a:prstGeom>
          <a:noFill/>
        </p:spPr>
        <p:txBody>
          <a:bodyPr wrap="square" rtlCol="0">
            <a:spAutoFit/>
          </a:bodyPr>
          <a:lstStyle/>
          <a:p>
            <a:r>
              <a:rPr lang="en-US" altLang="zh-CN"/>
              <a:t>HSV</a:t>
            </a:r>
          </a:p>
        </p:txBody>
      </p:sp>
      <p:sp>
        <p:nvSpPr>
          <p:cNvPr id="10" name="文本框 9">
            <a:extLst>
              <a:ext uri="{FF2B5EF4-FFF2-40B4-BE49-F238E27FC236}">
                <a16:creationId xmlns:a16="http://schemas.microsoft.com/office/drawing/2014/main" id="{494EDA20-9313-9312-E862-016D895995A5}"/>
              </a:ext>
            </a:extLst>
          </p:cNvPr>
          <p:cNvSpPr txBox="1"/>
          <p:nvPr/>
        </p:nvSpPr>
        <p:spPr>
          <a:xfrm>
            <a:off x="7271292" y="6428970"/>
            <a:ext cx="692247" cy="369332"/>
          </a:xfrm>
          <a:prstGeom prst="rect">
            <a:avLst/>
          </a:prstGeom>
          <a:noFill/>
        </p:spPr>
        <p:txBody>
          <a:bodyPr wrap="square" rtlCol="0">
            <a:spAutoFit/>
          </a:bodyPr>
          <a:lstStyle/>
          <a:p>
            <a:r>
              <a:rPr lang="en-US" altLang="zh-CN"/>
              <a:t>HSL</a:t>
            </a:r>
          </a:p>
        </p:txBody>
      </p:sp>
    </p:spTree>
    <p:extLst>
      <p:ext uri="{BB962C8B-B14F-4D97-AF65-F5344CB8AC3E}">
        <p14:creationId xmlns:p14="http://schemas.microsoft.com/office/powerpoint/2010/main" val="4054373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4">
            <a:extLst>
              <a:ext uri="{FF2B5EF4-FFF2-40B4-BE49-F238E27FC236}">
                <a16:creationId xmlns:a16="http://schemas.microsoft.com/office/drawing/2014/main" id="{68CF8F02-8F15-0A3E-7482-F98E18992814}"/>
              </a:ext>
            </a:extLst>
          </p:cNvPr>
          <p:cNvSpPr txBox="1"/>
          <p:nvPr/>
        </p:nvSpPr>
        <p:spPr>
          <a:xfrm>
            <a:off x="1836357" y="299287"/>
            <a:ext cx="5946080"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为什么要图像处理？</a:t>
            </a:r>
            <a:endParaRPr lang="en-US" altLang="zh-CN" sz="3200" b="1" spc="308">
              <a:ea typeface="黑体" panose="02010609060101010101" pitchFamily="49" charset="-122"/>
              <a:cs typeface="Arial Unicode MS" panose="020B0604020202020204" pitchFamily="34" charset="-122"/>
            </a:endParaRPr>
          </a:p>
        </p:txBody>
      </p:sp>
      <p:sp>
        <p:nvSpPr>
          <p:cNvPr id="2" name="文本框 1">
            <a:extLst>
              <a:ext uri="{FF2B5EF4-FFF2-40B4-BE49-F238E27FC236}">
                <a16:creationId xmlns:a16="http://schemas.microsoft.com/office/drawing/2014/main" id="{4481404C-C141-F687-E31E-375A25DDAB98}"/>
              </a:ext>
            </a:extLst>
          </p:cNvPr>
          <p:cNvSpPr txBox="1"/>
          <p:nvPr/>
        </p:nvSpPr>
        <p:spPr>
          <a:xfrm>
            <a:off x="2047953" y="2168866"/>
            <a:ext cx="5509072" cy="3693319"/>
          </a:xfrm>
          <a:prstGeom prst="rect">
            <a:avLst/>
          </a:prstGeom>
          <a:noFill/>
        </p:spPr>
        <p:txBody>
          <a:bodyPr wrap="square" rtlCol="0">
            <a:spAutoFit/>
          </a:bodyPr>
          <a:lstStyle/>
          <a:p>
            <a:pPr marL="342900" indent="-342900" algn="l">
              <a:buFont typeface="+mj-lt"/>
              <a:buAutoNum type="arabicPeriod"/>
            </a:pPr>
            <a:r>
              <a:rPr lang="zh-CN" altLang="en-US" b="0" i="0">
                <a:solidFill>
                  <a:srgbClr val="000000"/>
                </a:solidFill>
                <a:effectLst/>
                <a:latin typeface="Microsoft YaHei" panose="020B0503020204020204" pitchFamily="34" charset="-122"/>
                <a:ea typeface="Microsoft YaHei" panose="020B0503020204020204" pitchFamily="34" charset="-122"/>
              </a:rPr>
              <a:t>改善图像质量</a:t>
            </a:r>
            <a:endParaRPr lang="en-US" altLang="zh-CN">
              <a:solidFill>
                <a:srgbClr val="000000"/>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endParaRPr lang="zh-CN" altLang="en-US" b="0" i="0">
              <a:solidFill>
                <a:srgbClr val="000000"/>
              </a:solidFill>
              <a:effectLst/>
              <a:latin typeface="Microsoft YaHei" panose="020B0503020204020204" pitchFamily="34" charset="-122"/>
              <a:ea typeface="Microsoft YaHei" panose="020B0503020204020204" pitchFamily="34" charset="-122"/>
            </a:endParaRPr>
          </a:p>
          <a:p>
            <a:pPr marL="342900" indent="-342900" algn="l">
              <a:buFont typeface="+mj-lt"/>
              <a:buAutoNum type="arabicPeriod"/>
            </a:pPr>
            <a:r>
              <a:rPr lang="zh-CN" altLang="en-US" b="0" i="0">
                <a:solidFill>
                  <a:srgbClr val="000000"/>
                </a:solidFill>
                <a:effectLst/>
                <a:latin typeface="Microsoft YaHei" panose="020B0503020204020204" pitchFamily="34" charset="-122"/>
                <a:ea typeface="Microsoft YaHei" panose="020B0503020204020204" pitchFamily="34" charset="-122"/>
              </a:rPr>
              <a:t>为了突出图像中感兴趣的部分</a:t>
            </a:r>
            <a:r>
              <a:rPr lang="zh-CN" altLang="en-US">
                <a:solidFill>
                  <a:srgbClr val="000000"/>
                </a:solidFill>
                <a:latin typeface="Microsoft YaHei" panose="020B0503020204020204" pitchFamily="34" charset="-122"/>
                <a:ea typeface="Microsoft YaHei" panose="020B0503020204020204" pitchFamily="34" charset="-122"/>
              </a:rPr>
              <a:t>，</a:t>
            </a:r>
            <a:r>
              <a:rPr lang="zh-CN" altLang="en-US" b="0" i="0">
                <a:solidFill>
                  <a:srgbClr val="000000"/>
                </a:solidFill>
                <a:effectLst/>
                <a:latin typeface="Microsoft YaHei" panose="020B0503020204020204" pitchFamily="34" charset="-122"/>
                <a:ea typeface="Microsoft YaHei" panose="020B0503020204020204" pitchFamily="34" charset="-122"/>
              </a:rPr>
              <a:t>使图像的主体结构更加明确</a:t>
            </a:r>
            <a:endParaRPr lang="en-US" altLang="zh-CN" b="0" i="0">
              <a:solidFill>
                <a:srgbClr val="000000"/>
              </a:solidFill>
              <a:effectLst/>
              <a:latin typeface="Microsoft YaHei" panose="020B0503020204020204" pitchFamily="34" charset="-122"/>
              <a:ea typeface="Microsoft YaHei" panose="020B0503020204020204" pitchFamily="34" charset="-122"/>
            </a:endParaRPr>
          </a:p>
          <a:p>
            <a:pPr marL="342900" indent="-342900" algn="l">
              <a:buFont typeface="+mj-lt"/>
              <a:buAutoNum type="arabicPeriod"/>
            </a:pPr>
            <a:endParaRPr lang="en-US" altLang="zh-CN" b="0" i="0">
              <a:solidFill>
                <a:srgbClr val="000000"/>
              </a:solidFill>
              <a:effectLst/>
              <a:latin typeface="Microsoft YaHei" panose="020B0503020204020204" pitchFamily="34" charset="-122"/>
              <a:ea typeface="Microsoft YaHei" panose="020B0503020204020204" pitchFamily="34" charset="-122"/>
            </a:endParaRPr>
          </a:p>
          <a:p>
            <a:pPr marL="342900" indent="-342900" algn="l">
              <a:buFont typeface="+mj-lt"/>
              <a:buAutoNum type="arabicPeriod"/>
            </a:pPr>
            <a:r>
              <a:rPr lang="zh-CN" altLang="en-US" b="0" i="0">
                <a:solidFill>
                  <a:srgbClr val="000000"/>
                </a:solidFill>
                <a:effectLst/>
                <a:latin typeface="Microsoft YaHei" panose="020B0503020204020204" pitchFamily="34" charset="-122"/>
                <a:ea typeface="Microsoft YaHei" panose="020B0503020204020204" pitchFamily="34" charset="-122"/>
              </a:rPr>
              <a:t>提取图像中目标的某些特征，以便于计算机分析或机器人识别</a:t>
            </a:r>
            <a:endParaRPr lang="en-US" altLang="zh-CN" b="0" i="0">
              <a:solidFill>
                <a:srgbClr val="000000"/>
              </a:solidFill>
              <a:effectLst/>
              <a:latin typeface="Microsoft YaHei" panose="020B0503020204020204" pitchFamily="34" charset="-122"/>
              <a:ea typeface="Microsoft YaHei" panose="020B0503020204020204" pitchFamily="34" charset="-122"/>
            </a:endParaRPr>
          </a:p>
          <a:p>
            <a:pPr marL="342900" indent="-342900" algn="l">
              <a:buFont typeface="+mj-lt"/>
              <a:buAutoNum type="arabicPeriod"/>
            </a:pPr>
            <a:endParaRPr lang="en-US" altLang="zh-CN" b="0" i="0">
              <a:solidFill>
                <a:srgbClr val="000000"/>
              </a:solidFill>
              <a:effectLst/>
              <a:latin typeface="Microsoft YaHei" panose="020B0503020204020204" pitchFamily="34" charset="-122"/>
              <a:ea typeface="Microsoft YaHei" panose="020B0503020204020204" pitchFamily="34" charset="-122"/>
            </a:endParaRPr>
          </a:p>
          <a:p>
            <a:pPr marL="342900" indent="-342900" algn="l">
              <a:buFont typeface="+mj-lt"/>
              <a:buAutoNum type="arabicPeriod"/>
            </a:pPr>
            <a:r>
              <a:rPr lang="zh-CN" altLang="en-US" b="0" i="0">
                <a:solidFill>
                  <a:srgbClr val="333333"/>
                </a:solidFill>
                <a:effectLst/>
                <a:latin typeface="Microsoft yahei" panose="020B0503020204020204" pitchFamily="34" charset="-122"/>
                <a:ea typeface="Microsoft yahei" panose="020B0503020204020204" pitchFamily="34" charset="-122"/>
              </a:rPr>
              <a:t>为了存储和传输庞大的图像和</a:t>
            </a:r>
            <a:r>
              <a:rPr lang="zh-CN" altLang="en-US" b="0" i="0" u="sng" strike="noStrike">
                <a:solidFill>
                  <a:srgbClr val="4298BA"/>
                </a:solidFill>
                <a:effectLst/>
                <a:latin typeface="Microsoft yahei" panose="020B0503020204020204" pitchFamily="34" charset="-122"/>
                <a:ea typeface="Microsoft yahei" panose="020B0503020204020204" pitchFamily="34" charset="-122"/>
                <a:hlinkClick r:id="rId2"/>
              </a:rPr>
              <a:t>视频</a:t>
            </a:r>
            <a:r>
              <a:rPr lang="zh-CN" altLang="en-US" b="0" i="0">
                <a:solidFill>
                  <a:srgbClr val="333333"/>
                </a:solidFill>
                <a:effectLst/>
                <a:latin typeface="Microsoft yahei" panose="020B0503020204020204" pitchFamily="34" charset="-122"/>
                <a:ea typeface="Microsoft yahei" panose="020B0503020204020204" pitchFamily="34" charset="-122"/>
              </a:rPr>
              <a:t>信息，常常对这类数据进行有效的压缩，</a:t>
            </a:r>
            <a:r>
              <a:rPr lang="zh-CN" altLang="en-US" b="0" i="0">
                <a:solidFill>
                  <a:srgbClr val="000000"/>
                </a:solidFill>
                <a:effectLst/>
                <a:latin typeface="Microsoft YaHei" panose="020B0503020204020204" pitchFamily="34" charset="-122"/>
                <a:ea typeface="Microsoft YaHei" panose="020B0503020204020204" pitchFamily="34" charset="-122"/>
              </a:rPr>
              <a:t>减少图像信息，提高存贮容量</a:t>
            </a:r>
            <a:endParaRPr lang="en-US" altLang="zh-CN" b="0" i="0">
              <a:solidFill>
                <a:srgbClr val="000000"/>
              </a:solidFill>
              <a:effectLst/>
              <a:latin typeface="Microsoft YaHei" panose="020B0503020204020204" pitchFamily="34" charset="-122"/>
              <a:ea typeface="Microsoft YaHei" panose="020B0503020204020204" pitchFamily="34" charset="-122"/>
            </a:endParaRPr>
          </a:p>
          <a:p>
            <a:pPr marL="342900" indent="-342900" algn="l">
              <a:buFont typeface="+mj-lt"/>
              <a:buAutoNum type="arabicPeriod"/>
            </a:pPr>
            <a:endParaRPr lang="en-US" altLang="zh-CN" b="0" i="0">
              <a:solidFill>
                <a:srgbClr val="000000"/>
              </a:solidFill>
              <a:effectLst/>
              <a:latin typeface="Microsoft YaHei" panose="020B0503020204020204" pitchFamily="34" charset="-122"/>
              <a:ea typeface="Microsoft YaHei" panose="020B0503020204020204" pitchFamily="34" charset="-122"/>
            </a:endParaRPr>
          </a:p>
          <a:p>
            <a:pPr marL="342900" indent="-342900" algn="l">
              <a:buFont typeface="+mj-lt"/>
              <a:buAutoNum type="arabicPeriod"/>
            </a:pPr>
            <a:r>
              <a:rPr lang="en-US" altLang="zh-CN" b="0" i="0">
                <a:solidFill>
                  <a:srgbClr val="000000"/>
                </a:solidFill>
                <a:effectLst/>
                <a:latin typeface="Microsoft YaHei" panose="020B0503020204020204" pitchFamily="34" charset="-122"/>
                <a:ea typeface="Microsoft YaHei" panose="020B0503020204020204" pitchFamily="34" charset="-122"/>
              </a:rPr>
              <a:t>……</a:t>
            </a:r>
            <a:endParaRPr lang="zh-CN" altLang="en-US" b="0" i="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76888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4">
            <a:extLst>
              <a:ext uri="{FF2B5EF4-FFF2-40B4-BE49-F238E27FC236}">
                <a16:creationId xmlns:a16="http://schemas.microsoft.com/office/drawing/2014/main" id="{68CF8F02-8F15-0A3E-7482-F98E18992814}"/>
              </a:ext>
            </a:extLst>
          </p:cNvPr>
          <p:cNvSpPr txBox="1"/>
          <p:nvPr/>
        </p:nvSpPr>
        <p:spPr>
          <a:xfrm>
            <a:off x="1836357" y="299287"/>
            <a:ext cx="5946080"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常见图像处理应用</a:t>
            </a:r>
            <a:endParaRPr lang="en-US" altLang="zh-CN" sz="3200" b="1" spc="308">
              <a:ea typeface="黑体" panose="02010609060101010101" pitchFamily="49" charset="-122"/>
              <a:cs typeface="Arial Unicode MS" panose="020B0604020202020204" pitchFamily="34" charset="-122"/>
            </a:endParaRPr>
          </a:p>
        </p:txBody>
      </p:sp>
      <p:pic>
        <p:nvPicPr>
          <p:cNvPr id="19460" name="Picture 4">
            <a:extLst>
              <a:ext uri="{FF2B5EF4-FFF2-40B4-BE49-F238E27FC236}">
                <a16:creationId xmlns:a16="http://schemas.microsoft.com/office/drawing/2014/main" id="{7691BEA2-0713-D9DE-4176-449B31C8D8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751"/>
          <a:stretch/>
        </p:blipFill>
        <p:spPr bwMode="auto">
          <a:xfrm>
            <a:off x="310469" y="1202668"/>
            <a:ext cx="3770340" cy="1774800"/>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35267C16-A29B-A513-1F71-8AFFFC01C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881"/>
          <a:stretch/>
        </p:blipFill>
        <p:spPr bwMode="auto">
          <a:xfrm>
            <a:off x="4572000" y="1214369"/>
            <a:ext cx="3956720" cy="176309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FEFB4A8-FD4C-C7B0-C601-B4B9D0251D17}"/>
              </a:ext>
            </a:extLst>
          </p:cNvPr>
          <p:cNvPicPr>
            <a:picLocks noChangeAspect="1"/>
          </p:cNvPicPr>
          <p:nvPr/>
        </p:nvPicPr>
        <p:blipFill>
          <a:blip r:embed="rId4"/>
          <a:stretch>
            <a:fillRect/>
          </a:stretch>
        </p:blipFill>
        <p:spPr>
          <a:xfrm>
            <a:off x="310469" y="3483788"/>
            <a:ext cx="3634298" cy="2724361"/>
          </a:xfrm>
          <a:prstGeom prst="rect">
            <a:avLst/>
          </a:prstGeom>
        </p:spPr>
      </p:pic>
      <p:pic>
        <p:nvPicPr>
          <p:cNvPr id="19468" name="Picture 12">
            <a:extLst>
              <a:ext uri="{FF2B5EF4-FFF2-40B4-BE49-F238E27FC236}">
                <a16:creationId xmlns:a16="http://schemas.microsoft.com/office/drawing/2014/main" id="{1DF33B37-F814-3F1C-7311-6E4E3216A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543" y="3680271"/>
            <a:ext cx="4084663" cy="229733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3F9ED70-914D-737A-8404-DBDF366A6208}"/>
              </a:ext>
            </a:extLst>
          </p:cNvPr>
          <p:cNvSpPr txBox="1"/>
          <p:nvPr/>
        </p:nvSpPr>
        <p:spPr>
          <a:xfrm>
            <a:off x="1330036" y="6345137"/>
            <a:ext cx="1866585" cy="369332"/>
          </a:xfrm>
          <a:prstGeom prst="rect">
            <a:avLst/>
          </a:prstGeom>
          <a:noFill/>
        </p:spPr>
        <p:txBody>
          <a:bodyPr wrap="square" rtlCol="0">
            <a:spAutoFit/>
          </a:bodyPr>
          <a:lstStyle/>
          <a:p>
            <a:r>
              <a:rPr lang="zh-CN" altLang="en-US"/>
              <a:t>医学影像处理</a:t>
            </a:r>
          </a:p>
        </p:txBody>
      </p:sp>
      <p:sp>
        <p:nvSpPr>
          <p:cNvPr id="6" name="文本框 5">
            <a:extLst>
              <a:ext uri="{FF2B5EF4-FFF2-40B4-BE49-F238E27FC236}">
                <a16:creationId xmlns:a16="http://schemas.microsoft.com/office/drawing/2014/main" id="{58948CE2-A28F-9E2F-2C96-6E54A17AB7FC}"/>
              </a:ext>
            </a:extLst>
          </p:cNvPr>
          <p:cNvSpPr txBox="1"/>
          <p:nvPr/>
        </p:nvSpPr>
        <p:spPr>
          <a:xfrm>
            <a:off x="6250919" y="6345137"/>
            <a:ext cx="1866585" cy="369332"/>
          </a:xfrm>
          <a:prstGeom prst="rect">
            <a:avLst/>
          </a:prstGeom>
          <a:noFill/>
        </p:spPr>
        <p:txBody>
          <a:bodyPr wrap="square" rtlCol="0">
            <a:spAutoFit/>
          </a:bodyPr>
          <a:lstStyle/>
          <a:p>
            <a:r>
              <a:rPr lang="zh-CN" altLang="en-US"/>
              <a:t>游戏</a:t>
            </a:r>
          </a:p>
        </p:txBody>
      </p:sp>
      <p:sp>
        <p:nvSpPr>
          <p:cNvPr id="7" name="文本框 6">
            <a:extLst>
              <a:ext uri="{FF2B5EF4-FFF2-40B4-BE49-F238E27FC236}">
                <a16:creationId xmlns:a16="http://schemas.microsoft.com/office/drawing/2014/main" id="{F2A3E69A-5972-45E0-D66E-24CB0788393F}"/>
              </a:ext>
            </a:extLst>
          </p:cNvPr>
          <p:cNvSpPr txBox="1"/>
          <p:nvPr/>
        </p:nvSpPr>
        <p:spPr>
          <a:xfrm>
            <a:off x="1754489" y="3045962"/>
            <a:ext cx="1866585" cy="369332"/>
          </a:xfrm>
          <a:prstGeom prst="rect">
            <a:avLst/>
          </a:prstGeom>
          <a:noFill/>
        </p:spPr>
        <p:txBody>
          <a:bodyPr wrap="square" rtlCol="0">
            <a:spAutoFit/>
          </a:bodyPr>
          <a:lstStyle/>
          <a:p>
            <a:r>
              <a:rPr lang="zh-CN" altLang="en-US"/>
              <a:t>滤镜</a:t>
            </a:r>
          </a:p>
        </p:txBody>
      </p:sp>
      <p:sp>
        <p:nvSpPr>
          <p:cNvPr id="8" name="文本框 7">
            <a:extLst>
              <a:ext uri="{FF2B5EF4-FFF2-40B4-BE49-F238E27FC236}">
                <a16:creationId xmlns:a16="http://schemas.microsoft.com/office/drawing/2014/main" id="{9CA036E1-8FA9-5287-5277-29AB30156634}"/>
              </a:ext>
            </a:extLst>
          </p:cNvPr>
          <p:cNvSpPr txBox="1"/>
          <p:nvPr/>
        </p:nvSpPr>
        <p:spPr>
          <a:xfrm>
            <a:off x="6250920" y="3045962"/>
            <a:ext cx="1866585" cy="369332"/>
          </a:xfrm>
          <a:prstGeom prst="rect">
            <a:avLst/>
          </a:prstGeom>
          <a:noFill/>
        </p:spPr>
        <p:txBody>
          <a:bodyPr wrap="square" rtlCol="0">
            <a:spAutoFit/>
          </a:bodyPr>
          <a:lstStyle/>
          <a:p>
            <a:r>
              <a:rPr lang="zh-CN" altLang="en-US"/>
              <a:t>美颜</a:t>
            </a:r>
          </a:p>
        </p:txBody>
      </p:sp>
    </p:spTree>
    <p:extLst>
      <p:ext uri="{BB962C8B-B14F-4D97-AF65-F5344CB8AC3E}">
        <p14:creationId xmlns:p14="http://schemas.microsoft.com/office/powerpoint/2010/main" val="1366460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8EC286-CB39-F35F-A250-A6D198EC9FDB}"/>
              </a:ext>
            </a:extLst>
          </p:cNvPr>
          <p:cNvSpPr txBox="1"/>
          <p:nvPr/>
        </p:nvSpPr>
        <p:spPr>
          <a:xfrm>
            <a:off x="2278930" y="2759697"/>
            <a:ext cx="4800600" cy="1141146"/>
          </a:xfrm>
          <a:prstGeom prst="rect">
            <a:avLst/>
          </a:prstGeom>
          <a:noFill/>
        </p:spPr>
        <p:txBody>
          <a:bodyPr wrap="square">
            <a:spAutoFit/>
          </a:bodyPr>
          <a:lstStyle/>
          <a:p>
            <a:pPr>
              <a:lnSpc>
                <a:spcPct val="200000"/>
              </a:lnSpc>
            </a:pPr>
            <a:r>
              <a:rPr lang="en-US" altLang="zh-CN" sz="4000" b="1"/>
              <a:t>Part3: </a:t>
            </a:r>
            <a:r>
              <a:rPr lang="zh-CN" altLang="en-US" sz="4000" b="1"/>
              <a:t>深度学习简介</a:t>
            </a:r>
            <a:endParaRPr lang="en-US" altLang="zh-CN" sz="4000" b="1"/>
          </a:p>
        </p:txBody>
      </p:sp>
    </p:spTree>
    <p:extLst>
      <p:ext uri="{BB962C8B-B14F-4D97-AF65-F5344CB8AC3E}">
        <p14:creationId xmlns:p14="http://schemas.microsoft.com/office/powerpoint/2010/main" val="137462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836357" y="299287"/>
            <a:ext cx="5946080"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当下最火热的深度学习应用</a:t>
            </a:r>
            <a:endParaRPr lang="en-US" altLang="zh-CN" sz="3200" b="1" spc="308">
              <a:ea typeface="黑体" panose="02010609060101010101" pitchFamily="49" charset="-122"/>
              <a:cs typeface="Arial Unicode MS" panose="020B0604020202020204" pitchFamily="34" charset="-122"/>
            </a:endParaRPr>
          </a:p>
        </p:txBody>
      </p:sp>
      <p:pic>
        <p:nvPicPr>
          <p:cNvPr id="3074" name="Picture 2" descr="是封面酱啦&gt;。&lt;">
            <a:hlinkClick r:id="rId3"/>
            <a:extLst>
              <a:ext uri="{FF2B5EF4-FFF2-40B4-BE49-F238E27FC236}">
                <a16:creationId xmlns:a16="http://schemas.microsoft.com/office/drawing/2014/main" id="{43EF4E1B-A206-49B2-B348-B1A2CBE0D8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136"/>
          <a:stretch/>
        </p:blipFill>
        <p:spPr bwMode="auto">
          <a:xfrm>
            <a:off x="2598766" y="2556132"/>
            <a:ext cx="3763581" cy="362441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460B70EE-97CA-4395-CE6D-DBBF2315BC97}"/>
              </a:ext>
            </a:extLst>
          </p:cNvPr>
          <p:cNvSpPr/>
          <p:nvPr/>
        </p:nvSpPr>
        <p:spPr>
          <a:xfrm>
            <a:off x="2252517" y="1449366"/>
            <a:ext cx="4339651" cy="923330"/>
          </a:xfrm>
          <a:prstGeom prst="rect">
            <a:avLst/>
          </a:prstGeom>
          <a:noFill/>
        </p:spPr>
        <p:txBody>
          <a:bodyPr wrap="none" lIns="91440" tIns="45720" rIns="91440" bIns="45720">
            <a:spAutoFit/>
          </a:bodyPr>
          <a:lstStyle/>
          <a:p>
            <a:pPr algn="ctr"/>
            <a:r>
              <a:rPr lang="zh-CN" altLang="en-US"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这是真人吗？</a:t>
            </a:r>
          </a:p>
        </p:txBody>
      </p:sp>
    </p:spTree>
    <p:extLst>
      <p:ext uri="{BB962C8B-B14F-4D97-AF65-F5344CB8AC3E}">
        <p14:creationId xmlns:p14="http://schemas.microsoft.com/office/powerpoint/2010/main" val="233492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当下最火热的深度学习应用</a:t>
            </a:r>
            <a:endParaRPr lang="en-US" altLang="zh-CN" sz="3200" b="1" spc="308">
              <a:ea typeface="黑体" panose="02010609060101010101" pitchFamily="49" charset="-122"/>
              <a:cs typeface="Arial Unicode MS" panose="020B0604020202020204" pitchFamily="34" charset="-122"/>
            </a:endParaRPr>
          </a:p>
        </p:txBody>
      </p:sp>
      <p:pic>
        <p:nvPicPr>
          <p:cNvPr id="5" name="图片 4">
            <a:extLst>
              <a:ext uri="{FF2B5EF4-FFF2-40B4-BE49-F238E27FC236}">
                <a16:creationId xmlns:a16="http://schemas.microsoft.com/office/drawing/2014/main" id="{8DE964B7-7918-563E-7989-B1CEA5A6A147}"/>
              </a:ext>
            </a:extLst>
          </p:cNvPr>
          <p:cNvPicPr>
            <a:picLocks noChangeAspect="1"/>
          </p:cNvPicPr>
          <p:nvPr/>
        </p:nvPicPr>
        <p:blipFill>
          <a:blip r:embed="rId3"/>
          <a:stretch>
            <a:fillRect/>
          </a:stretch>
        </p:blipFill>
        <p:spPr>
          <a:xfrm>
            <a:off x="0" y="1695207"/>
            <a:ext cx="9144000" cy="3999600"/>
          </a:xfrm>
          <a:prstGeom prst="rect">
            <a:avLst/>
          </a:prstGeom>
        </p:spPr>
      </p:pic>
    </p:spTree>
    <p:extLst>
      <p:ext uri="{BB962C8B-B14F-4D97-AF65-F5344CB8AC3E}">
        <p14:creationId xmlns:p14="http://schemas.microsoft.com/office/powerpoint/2010/main" val="3692032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当下最火热的深度学习应用</a:t>
            </a:r>
            <a:endParaRPr lang="en-US" altLang="zh-CN" sz="3200" b="1" spc="308">
              <a:ea typeface="黑体" panose="02010609060101010101" pitchFamily="49" charset="-122"/>
              <a:cs typeface="Arial Unicode MS" panose="020B0604020202020204" pitchFamily="34" charset="-122"/>
            </a:endParaRPr>
          </a:p>
        </p:txBody>
      </p:sp>
      <p:pic>
        <p:nvPicPr>
          <p:cNvPr id="4" name="图片 3">
            <a:hlinkClick r:id="rId3"/>
            <a:extLst>
              <a:ext uri="{FF2B5EF4-FFF2-40B4-BE49-F238E27FC236}">
                <a16:creationId xmlns:a16="http://schemas.microsoft.com/office/drawing/2014/main" id="{A62B47D6-BDD2-D896-591C-4D4E8C0227EB}"/>
              </a:ext>
            </a:extLst>
          </p:cNvPr>
          <p:cNvPicPr>
            <a:picLocks noChangeAspect="1"/>
          </p:cNvPicPr>
          <p:nvPr/>
        </p:nvPicPr>
        <p:blipFill rotWithShape="1">
          <a:blip r:embed="rId4"/>
          <a:srcRect b="4912"/>
          <a:stretch/>
        </p:blipFill>
        <p:spPr>
          <a:xfrm>
            <a:off x="8313" y="2317740"/>
            <a:ext cx="9144000" cy="4286315"/>
          </a:xfrm>
          <a:prstGeom prst="rect">
            <a:avLst/>
          </a:prstGeom>
        </p:spPr>
      </p:pic>
      <p:sp>
        <p:nvSpPr>
          <p:cNvPr id="6" name="文本框 5">
            <a:extLst>
              <a:ext uri="{FF2B5EF4-FFF2-40B4-BE49-F238E27FC236}">
                <a16:creationId xmlns:a16="http://schemas.microsoft.com/office/drawing/2014/main" id="{F42270E1-D67D-44DB-F9E9-47474F46CBAA}"/>
              </a:ext>
            </a:extLst>
          </p:cNvPr>
          <p:cNvSpPr txBox="1"/>
          <p:nvPr/>
        </p:nvSpPr>
        <p:spPr>
          <a:xfrm>
            <a:off x="3192087" y="1463040"/>
            <a:ext cx="2443942" cy="461665"/>
          </a:xfrm>
          <a:prstGeom prst="rect">
            <a:avLst/>
          </a:prstGeom>
          <a:noFill/>
        </p:spPr>
        <p:txBody>
          <a:bodyPr wrap="square" rtlCol="0">
            <a:spAutoFit/>
          </a:bodyPr>
          <a:lstStyle/>
          <a:p>
            <a:r>
              <a:rPr lang="en-US" altLang="zh-CN" sz="2400"/>
              <a:t>AI </a:t>
            </a:r>
            <a:r>
              <a:rPr lang="zh-CN" altLang="en-US" sz="2400"/>
              <a:t>生成真人图片</a:t>
            </a:r>
          </a:p>
        </p:txBody>
      </p:sp>
    </p:spTree>
    <p:extLst>
      <p:ext uri="{BB962C8B-B14F-4D97-AF65-F5344CB8AC3E}">
        <p14:creationId xmlns:p14="http://schemas.microsoft.com/office/powerpoint/2010/main" val="320673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202427" y="286570"/>
            <a:ext cx="5417574" cy="527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a:t>大数据实训</a:t>
            </a:r>
            <a:endParaRPr lang="zh-CN" altLang="en-US" sz="2800" b="1">
              <a:sym typeface="+mn-ea"/>
            </a:endParaRPr>
          </a:p>
        </p:txBody>
      </p:sp>
      <p:sp>
        <p:nvSpPr>
          <p:cNvPr id="3" name="文本框 2"/>
          <p:cNvSpPr txBox="1"/>
          <p:nvPr/>
        </p:nvSpPr>
        <p:spPr>
          <a:xfrm>
            <a:off x="604861" y="1261322"/>
            <a:ext cx="2926080" cy="460375"/>
          </a:xfrm>
          <a:prstGeom prst="rect">
            <a:avLst/>
          </a:prstGeom>
          <a:noFill/>
        </p:spPr>
        <p:txBody>
          <a:bodyPr wrap="none" rtlCol="0" anchor="t">
            <a:spAutoFit/>
          </a:bodyPr>
          <a:lstStyle/>
          <a:p>
            <a:r>
              <a:rPr lang="zh-CN" altLang="en-US" sz="2400" b="1" u="sng">
                <a:solidFill>
                  <a:srgbClr val="821E36"/>
                </a:solidFill>
                <a:uFillTx/>
                <a:latin typeface="微软雅黑" panose="020B0503020204020204" charset="-122"/>
                <a:ea typeface="微软雅黑" panose="020B0503020204020204" charset="-122"/>
              </a:rPr>
              <a:t>课程安排及考核形式</a:t>
            </a:r>
          </a:p>
        </p:txBody>
      </p:sp>
      <p:sp>
        <p:nvSpPr>
          <p:cNvPr id="4" name="文本框 3"/>
          <p:cNvSpPr txBox="1"/>
          <p:nvPr/>
        </p:nvSpPr>
        <p:spPr>
          <a:xfrm>
            <a:off x="604861" y="1976950"/>
            <a:ext cx="3967139" cy="3785652"/>
          </a:xfrm>
          <a:prstGeom prst="rect">
            <a:avLst/>
          </a:prstGeom>
          <a:noFill/>
        </p:spPr>
        <p:txBody>
          <a:bodyPr wrap="square" rtlCol="0" anchor="t">
            <a:spAutoFit/>
          </a:bodyPr>
          <a:lstStyle/>
          <a:p>
            <a:r>
              <a:rPr lang="zh-CN" altLang="en-US" sz="2400" b="1">
                <a:solidFill>
                  <a:schemeClr val="tx1"/>
                </a:solidFill>
                <a:uFillTx/>
                <a:latin typeface="微软雅黑" panose="020B0503020204020204" charset="-122"/>
                <a:ea typeface="微软雅黑" panose="020B0503020204020204" charset="-122"/>
                <a:cs typeface="微软雅黑" panose="020B0503020204020204" charset="-122"/>
              </a:rPr>
              <a:t>学时：</a:t>
            </a:r>
            <a:endParaRPr lang="zh-CN" altLang="en-US" sz="2400">
              <a:solidFill>
                <a:schemeClr val="tx1"/>
              </a:solidFill>
              <a:uFillTx/>
              <a:latin typeface="微软雅黑" panose="020B0503020204020204" charset="-122"/>
              <a:ea typeface="微软雅黑" panose="020B0503020204020204" charset="-122"/>
              <a:cs typeface="微软雅黑" panose="020B0503020204020204" charset="-122"/>
            </a:endParaRPr>
          </a:p>
          <a:p>
            <a:r>
              <a:rPr lang="en-US" altLang="zh-CN" sz="2400">
                <a:solidFill>
                  <a:schemeClr val="tx1"/>
                </a:solidFill>
                <a:uFillTx/>
                <a:latin typeface="微软雅黑" panose="020B0503020204020204" charset="-122"/>
                <a:ea typeface="微软雅黑" panose="020B0503020204020204" charset="-122"/>
                <a:cs typeface="微软雅黑" panose="020B0503020204020204" charset="-122"/>
              </a:rPr>
              <a:t>32</a:t>
            </a:r>
            <a:r>
              <a:rPr lang="zh-CN" altLang="en-US" sz="2400">
                <a:solidFill>
                  <a:schemeClr val="tx1"/>
                </a:solidFill>
                <a:uFillTx/>
                <a:latin typeface="微软雅黑" panose="020B0503020204020204" charset="-122"/>
                <a:ea typeface="微软雅黑" panose="020B0503020204020204" charset="-122"/>
                <a:cs typeface="微软雅黑" panose="020B0503020204020204" charset="-122"/>
              </a:rPr>
              <a:t>学时</a:t>
            </a:r>
            <a:endParaRPr lang="en-US" altLang="zh-CN" sz="2400">
              <a:solidFill>
                <a:schemeClr val="tx1"/>
              </a:solidFill>
              <a:uFillTx/>
              <a:latin typeface="微软雅黑" panose="020B0503020204020204" charset="-122"/>
              <a:ea typeface="微软雅黑" panose="020B0503020204020204" charset="-122"/>
              <a:cs typeface="微软雅黑" panose="020B0503020204020204" charset="-122"/>
            </a:endParaRPr>
          </a:p>
          <a:p>
            <a:endParaRPr lang="en-US" altLang="zh-CN" sz="2400">
              <a:solidFill>
                <a:schemeClr val="tx1"/>
              </a:solidFill>
              <a:uFillTx/>
              <a:latin typeface="微软雅黑" panose="020B0503020204020204" charset="-122"/>
              <a:ea typeface="微软雅黑" panose="020B0503020204020204" charset="-122"/>
              <a:cs typeface="微软雅黑" panose="020B0503020204020204" charset="-122"/>
            </a:endParaRPr>
          </a:p>
          <a:p>
            <a:r>
              <a:rPr lang="zh-CN" altLang="en-US" sz="2400" b="1">
                <a:solidFill>
                  <a:schemeClr val="tx1"/>
                </a:solidFill>
                <a:uFillTx/>
                <a:latin typeface="微软雅黑" panose="020B0503020204020204" charset="-122"/>
                <a:ea typeface="微软雅黑" panose="020B0503020204020204" charset="-122"/>
                <a:cs typeface="微软雅黑" panose="020B0503020204020204" charset="-122"/>
              </a:rPr>
              <a:t>周次</a:t>
            </a:r>
            <a:r>
              <a:rPr lang="zh-CN" altLang="en-US" sz="2400">
                <a:solidFill>
                  <a:schemeClr val="tx1"/>
                </a:solidFill>
                <a:uFillTx/>
                <a:latin typeface="微软雅黑" panose="020B0503020204020204" charset="-122"/>
                <a:ea typeface="微软雅黑" panose="020B0503020204020204" charset="-122"/>
                <a:cs typeface="微软雅黑" panose="020B0503020204020204" charset="-122"/>
              </a:rPr>
              <a:t>：</a:t>
            </a:r>
            <a:r>
              <a:rPr lang="en-US" altLang="zh-CN" sz="2400">
                <a:solidFill>
                  <a:schemeClr val="tx1"/>
                </a:solidFill>
                <a:uFillTx/>
                <a:latin typeface="微软雅黑" panose="020B0503020204020204" charset="-122"/>
                <a:ea typeface="微软雅黑" panose="020B0503020204020204" charset="-122"/>
                <a:cs typeface="微软雅黑" panose="020B0503020204020204" charset="-122"/>
              </a:rPr>
              <a:t>2-9</a:t>
            </a:r>
            <a:r>
              <a:rPr lang="zh-CN" altLang="en-US" sz="2400">
                <a:solidFill>
                  <a:schemeClr val="tx1"/>
                </a:solidFill>
                <a:uFillTx/>
                <a:latin typeface="微软雅黑" panose="020B0503020204020204" charset="-122"/>
                <a:ea typeface="微软雅黑" panose="020B0503020204020204" charset="-122"/>
                <a:cs typeface="微软雅黑" panose="020B0503020204020204" charset="-122"/>
              </a:rPr>
              <a:t>周</a:t>
            </a:r>
            <a:endParaRPr lang="en-US" altLang="zh-CN" sz="2400">
              <a:solidFill>
                <a:schemeClr val="tx1"/>
              </a:solidFill>
              <a:uFillTx/>
              <a:latin typeface="微软雅黑" panose="020B0503020204020204" charset="-122"/>
              <a:ea typeface="微软雅黑" panose="020B0503020204020204" charset="-122"/>
              <a:cs typeface="微软雅黑" panose="020B0503020204020204" charset="-122"/>
            </a:endParaRPr>
          </a:p>
          <a:p>
            <a:endParaRPr lang="en-US" altLang="zh-CN" sz="2400">
              <a:solidFill>
                <a:schemeClr val="tx1"/>
              </a:solidFill>
              <a:uFillTx/>
              <a:latin typeface="微软雅黑" panose="020B0503020204020204" charset="-122"/>
              <a:ea typeface="微软雅黑" panose="020B0503020204020204" charset="-122"/>
              <a:cs typeface="微软雅黑" panose="020B0503020204020204" charset="-122"/>
            </a:endParaRPr>
          </a:p>
          <a:p>
            <a:r>
              <a:rPr lang="zh-CN" altLang="en-US" sz="2400" b="1">
                <a:solidFill>
                  <a:schemeClr val="tx1"/>
                </a:solidFill>
                <a:uFillTx/>
                <a:latin typeface="微软雅黑" panose="020B0503020204020204" charset="-122"/>
                <a:ea typeface="微软雅黑" panose="020B0503020204020204" charset="-122"/>
                <a:cs typeface="微软雅黑" panose="020B0503020204020204" charset="-122"/>
              </a:rPr>
              <a:t>考核形式：</a:t>
            </a:r>
            <a:endParaRPr lang="en-US" altLang="zh-CN" sz="2400" b="1">
              <a:solidFill>
                <a:schemeClr val="tx1"/>
              </a:solidFill>
              <a:uFillTx/>
              <a:latin typeface="微软雅黑" panose="020B0503020204020204" charset="-122"/>
              <a:ea typeface="微软雅黑" panose="020B0503020204020204" charset="-122"/>
              <a:cs typeface="微软雅黑" panose="020B0503020204020204" charset="-122"/>
            </a:endParaRPr>
          </a:p>
          <a:p>
            <a:r>
              <a:rPr lang="zh-CN" altLang="en-US" sz="2400">
                <a:solidFill>
                  <a:schemeClr val="tx1"/>
                </a:solidFill>
                <a:uFillTx/>
                <a:latin typeface="微软雅黑" panose="020B0503020204020204" charset="-122"/>
                <a:ea typeface="微软雅黑" panose="020B0503020204020204" charset="-122"/>
                <a:cs typeface="微软雅黑" panose="020B0503020204020204" charset="-122"/>
              </a:rPr>
              <a:t>过程考核（</a:t>
            </a:r>
            <a:r>
              <a:rPr lang="en-US" altLang="zh-CN" sz="2400">
                <a:solidFill>
                  <a:schemeClr val="tx1"/>
                </a:solidFill>
                <a:uFillTx/>
                <a:latin typeface="微软雅黑" panose="020B0503020204020204" charset="-122"/>
                <a:ea typeface="微软雅黑" panose="020B0503020204020204" charset="-122"/>
                <a:cs typeface="微软雅黑" panose="020B0503020204020204" charset="-122"/>
              </a:rPr>
              <a:t>50%</a:t>
            </a:r>
            <a:r>
              <a:rPr lang="zh-CN" altLang="en-US" sz="2400">
                <a:solidFill>
                  <a:schemeClr val="tx1"/>
                </a:solidFill>
                <a:uFillTx/>
                <a:latin typeface="微软雅黑" panose="020B0503020204020204" charset="-122"/>
                <a:ea typeface="微软雅黑" panose="020B0503020204020204" charset="-122"/>
                <a:cs typeface="微软雅黑" panose="020B0503020204020204" charset="-122"/>
              </a:rPr>
              <a:t>）：</a:t>
            </a:r>
            <a:endParaRPr lang="en-US" altLang="zh-CN" sz="2400">
              <a:solidFill>
                <a:schemeClr val="tx1"/>
              </a:solidFill>
              <a:uFillTx/>
              <a:latin typeface="微软雅黑" panose="020B0503020204020204" charset="-122"/>
              <a:ea typeface="微软雅黑" panose="020B0503020204020204" charset="-122"/>
              <a:cs typeface="微软雅黑" panose="020B0503020204020204" charset="-122"/>
            </a:endParaRPr>
          </a:p>
          <a:p>
            <a:r>
              <a:rPr lang="zh-CN" altLang="en-US" sz="2400">
                <a:solidFill>
                  <a:schemeClr val="tx1"/>
                </a:solidFill>
                <a:uFillTx/>
                <a:latin typeface="微软雅黑" panose="020B0503020204020204" charset="-122"/>
                <a:ea typeface="微软雅黑" panose="020B0503020204020204" charset="-122"/>
                <a:cs typeface="微软雅黑" panose="020B0503020204020204" charset="-122"/>
              </a:rPr>
              <a:t>出勤、讨论、随堂检测等</a:t>
            </a:r>
            <a:endParaRPr lang="en-US" altLang="zh-CN" sz="2400">
              <a:solidFill>
                <a:schemeClr val="tx1"/>
              </a:solidFill>
              <a:uFillTx/>
              <a:latin typeface="微软雅黑" panose="020B0503020204020204" charset="-122"/>
              <a:ea typeface="微软雅黑" panose="020B0503020204020204" charset="-122"/>
              <a:cs typeface="微软雅黑" panose="020B0503020204020204" charset="-122"/>
            </a:endParaRPr>
          </a:p>
          <a:p>
            <a:r>
              <a:rPr lang="en-US" altLang="zh-CN" sz="2400" err="1">
                <a:solidFill>
                  <a:schemeClr val="tx1"/>
                </a:solidFill>
                <a:uFillTx/>
                <a:latin typeface="微软雅黑" panose="020B0503020204020204" charset="-122"/>
                <a:ea typeface="微软雅黑" panose="020B0503020204020204" charset="-122"/>
                <a:cs typeface="微软雅黑" panose="020B0503020204020204" charset="-122"/>
              </a:rPr>
              <a:t>期末</a:t>
            </a:r>
            <a:r>
              <a:rPr lang="zh-CN" altLang="en-US" sz="2400">
                <a:solidFill>
                  <a:schemeClr val="tx1"/>
                </a:solidFill>
                <a:uFillTx/>
                <a:latin typeface="微软雅黑" panose="020B0503020204020204" charset="-122"/>
                <a:ea typeface="微软雅黑" panose="020B0503020204020204" charset="-122"/>
                <a:cs typeface="微软雅黑" panose="020B0503020204020204" charset="-122"/>
              </a:rPr>
              <a:t>考核（</a:t>
            </a:r>
            <a:r>
              <a:rPr lang="en-US" altLang="zh-CN" sz="2400">
                <a:solidFill>
                  <a:schemeClr val="tx1"/>
                </a:solidFill>
                <a:uFillTx/>
                <a:latin typeface="微软雅黑" panose="020B0503020204020204" charset="-122"/>
                <a:ea typeface="微软雅黑" panose="020B0503020204020204" charset="-122"/>
                <a:cs typeface="微软雅黑" panose="020B0503020204020204" charset="-122"/>
              </a:rPr>
              <a:t>50%</a:t>
            </a:r>
            <a:r>
              <a:rPr lang="zh-CN" altLang="en-US" sz="2400">
                <a:solidFill>
                  <a:schemeClr val="tx1"/>
                </a:solidFill>
                <a:uFillTx/>
                <a:latin typeface="微软雅黑" panose="020B0503020204020204" charset="-122"/>
                <a:ea typeface="微软雅黑" panose="020B0503020204020204" charset="-122"/>
                <a:cs typeface="微软雅黑" panose="020B0503020204020204" charset="-122"/>
              </a:rPr>
              <a:t>）：</a:t>
            </a:r>
            <a:endParaRPr lang="en-US" altLang="zh-CN" sz="2400">
              <a:solidFill>
                <a:schemeClr val="tx1"/>
              </a:solidFill>
              <a:uFillTx/>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实验报告</a:t>
            </a:r>
            <a:endParaRPr lang="en-US" altLang="zh-CN" sz="2400">
              <a:solidFill>
                <a:schemeClr val="tx1"/>
              </a:solidFill>
              <a:uFillTx/>
              <a:latin typeface="微软雅黑" panose="020B0503020204020204" charset="-122"/>
              <a:ea typeface="微软雅黑" panose="020B0503020204020204" charset="-122"/>
              <a:cs typeface="微软雅黑" panose="020B0503020204020204" charset="-122"/>
            </a:endParaRPr>
          </a:p>
        </p:txBody>
      </p:sp>
      <p:sp>
        <p:nvSpPr>
          <p:cNvPr id="8" name="左大括号 7">
            <a:extLst>
              <a:ext uri="{FF2B5EF4-FFF2-40B4-BE49-F238E27FC236}">
                <a16:creationId xmlns:a16="http://schemas.microsoft.com/office/drawing/2014/main" id="{24B46C9C-CEF1-6D58-D91A-F08CD5BC0D0B}"/>
              </a:ext>
            </a:extLst>
          </p:cNvPr>
          <p:cNvSpPr/>
          <p:nvPr/>
        </p:nvSpPr>
        <p:spPr>
          <a:xfrm>
            <a:off x="5137608" y="2766080"/>
            <a:ext cx="480766" cy="20313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A2FA56F-DEF3-C2D0-ED04-D0830D93E95F}"/>
              </a:ext>
            </a:extLst>
          </p:cNvPr>
          <p:cNvSpPr txBox="1"/>
          <p:nvPr/>
        </p:nvSpPr>
        <p:spPr>
          <a:xfrm>
            <a:off x="5759775" y="2658359"/>
            <a:ext cx="2526385" cy="2246769"/>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a:t>生物信息学简介</a:t>
            </a:r>
            <a:endParaRPr lang="en-US" altLang="zh-CN" sz="2000" b="1"/>
          </a:p>
          <a:p>
            <a:pPr marL="285750" indent="-285750">
              <a:buFont typeface="Wingdings" panose="05000000000000000000" pitchFamily="2" charset="2"/>
              <a:buChar char="u"/>
            </a:pPr>
            <a:endParaRPr lang="en-US" altLang="zh-CN" sz="2000" b="1"/>
          </a:p>
          <a:p>
            <a:pPr marL="285750" indent="-285750">
              <a:buFont typeface="Wingdings" panose="05000000000000000000" pitchFamily="2" charset="2"/>
              <a:buChar char="u"/>
            </a:pPr>
            <a:endParaRPr lang="en-US" altLang="zh-CN" sz="2000" b="1"/>
          </a:p>
          <a:p>
            <a:pPr marL="285750" indent="-285750">
              <a:buFont typeface="Wingdings" panose="05000000000000000000" pitchFamily="2" charset="2"/>
              <a:buChar char="u"/>
            </a:pPr>
            <a:r>
              <a:rPr lang="zh-CN" altLang="en-US" sz="2000" b="1"/>
              <a:t>深度学习入门</a:t>
            </a:r>
            <a:endParaRPr lang="en-US" altLang="zh-CN" sz="2000" b="1"/>
          </a:p>
          <a:p>
            <a:pPr marL="285750" indent="-285750">
              <a:buFont typeface="Wingdings" panose="05000000000000000000" pitchFamily="2" charset="2"/>
              <a:buChar char="u"/>
            </a:pPr>
            <a:endParaRPr lang="en-US" altLang="zh-CN" sz="2000" b="1"/>
          </a:p>
          <a:p>
            <a:pPr marL="285750" indent="-285750">
              <a:buFont typeface="Wingdings" panose="05000000000000000000" pitchFamily="2" charset="2"/>
              <a:buChar char="u"/>
            </a:pPr>
            <a:endParaRPr lang="en-US" altLang="zh-CN" sz="2000" b="1"/>
          </a:p>
          <a:p>
            <a:pPr marL="285750" indent="-285750">
              <a:buFont typeface="Wingdings" panose="05000000000000000000" pitchFamily="2" charset="2"/>
              <a:buChar char="u"/>
            </a:pPr>
            <a:r>
              <a:rPr lang="zh-CN" altLang="en-US" sz="2000" b="1"/>
              <a:t>医学图像处理实操</a:t>
            </a:r>
            <a:endParaRPr lang="en-US" altLang="zh-CN" sz="2000" b="1"/>
          </a:p>
        </p:txBody>
      </p:sp>
    </p:spTree>
    <p:extLst>
      <p:ext uri="{BB962C8B-B14F-4D97-AF65-F5344CB8AC3E}">
        <p14:creationId xmlns:p14="http://schemas.microsoft.com/office/powerpoint/2010/main" val="4062896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当下最火热的深度学习应用</a:t>
            </a:r>
            <a:endParaRPr lang="en-US" altLang="zh-CN" sz="3200" b="1" spc="308">
              <a:ea typeface="黑体" panose="02010609060101010101" pitchFamily="49" charset="-122"/>
              <a:cs typeface="Arial Unicode MS" panose="020B0604020202020204" pitchFamily="34" charset="-122"/>
            </a:endParaRPr>
          </a:p>
        </p:txBody>
      </p:sp>
      <p:pic>
        <p:nvPicPr>
          <p:cNvPr id="4" name="图片 3" descr="图形用户界面, 文本&#10;&#10;描述已自动生成">
            <a:extLst>
              <a:ext uri="{FF2B5EF4-FFF2-40B4-BE49-F238E27FC236}">
                <a16:creationId xmlns:a16="http://schemas.microsoft.com/office/drawing/2014/main" id="{4FB040A2-EDF1-420E-9AFB-449D98AA2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598" y="1643499"/>
            <a:ext cx="6207143" cy="4960556"/>
          </a:xfrm>
          <a:prstGeom prst="rect">
            <a:avLst/>
          </a:prstGeom>
        </p:spPr>
      </p:pic>
      <p:sp>
        <p:nvSpPr>
          <p:cNvPr id="5" name="文本框 4">
            <a:extLst>
              <a:ext uri="{FF2B5EF4-FFF2-40B4-BE49-F238E27FC236}">
                <a16:creationId xmlns:a16="http://schemas.microsoft.com/office/drawing/2014/main" id="{09BCB801-BC37-5576-771C-34D0F6974FD7}"/>
              </a:ext>
            </a:extLst>
          </p:cNvPr>
          <p:cNvSpPr txBox="1"/>
          <p:nvPr/>
        </p:nvSpPr>
        <p:spPr>
          <a:xfrm>
            <a:off x="3507970" y="1181834"/>
            <a:ext cx="2443942" cy="461665"/>
          </a:xfrm>
          <a:prstGeom prst="rect">
            <a:avLst/>
          </a:prstGeom>
          <a:noFill/>
        </p:spPr>
        <p:txBody>
          <a:bodyPr wrap="square" rtlCol="0">
            <a:spAutoFit/>
          </a:bodyPr>
          <a:lstStyle/>
          <a:p>
            <a:r>
              <a:rPr lang="en-US" altLang="zh-CN" sz="2400"/>
              <a:t>AI </a:t>
            </a:r>
            <a:r>
              <a:rPr lang="zh-CN" altLang="en-US" sz="2400"/>
              <a:t>对话聊天</a:t>
            </a:r>
          </a:p>
        </p:txBody>
      </p:sp>
    </p:spTree>
    <p:extLst>
      <p:ext uri="{BB962C8B-B14F-4D97-AF65-F5344CB8AC3E}">
        <p14:creationId xmlns:p14="http://schemas.microsoft.com/office/powerpoint/2010/main" val="1960504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当下最火热的深度学习应用</a:t>
            </a:r>
            <a:endParaRPr lang="en-US" altLang="zh-CN" sz="3200" b="1" spc="308">
              <a:ea typeface="黑体" panose="02010609060101010101" pitchFamily="49" charset="-122"/>
              <a:cs typeface="Arial Unicode MS" panose="020B0604020202020204" pitchFamily="34" charset="-122"/>
            </a:endParaRPr>
          </a:p>
        </p:txBody>
      </p:sp>
      <p:pic>
        <p:nvPicPr>
          <p:cNvPr id="8196" name="Picture 4" descr="It's AI: but is it art?. In the image, Théâtre D'opéra Spatial… | by  Enrique Dans | Enrique Dans | Medium">
            <a:extLst>
              <a:ext uri="{FF2B5EF4-FFF2-40B4-BE49-F238E27FC236}">
                <a16:creationId xmlns:a16="http://schemas.microsoft.com/office/drawing/2014/main" id="{B53E55DD-8526-3BA5-D2A8-2857A0973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70" y="1555861"/>
            <a:ext cx="7955280" cy="530213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5EA477F-5E75-E8FF-C8D5-8B1A326DBB28}"/>
              </a:ext>
            </a:extLst>
          </p:cNvPr>
          <p:cNvSpPr txBox="1"/>
          <p:nvPr/>
        </p:nvSpPr>
        <p:spPr>
          <a:xfrm>
            <a:off x="3453939" y="1094196"/>
            <a:ext cx="2443942" cy="461665"/>
          </a:xfrm>
          <a:prstGeom prst="rect">
            <a:avLst/>
          </a:prstGeom>
          <a:noFill/>
        </p:spPr>
        <p:txBody>
          <a:bodyPr wrap="square" rtlCol="0">
            <a:spAutoFit/>
          </a:bodyPr>
          <a:lstStyle/>
          <a:p>
            <a:r>
              <a:rPr lang="en-US" altLang="zh-CN" sz="2400"/>
              <a:t>AI </a:t>
            </a:r>
            <a:r>
              <a:rPr lang="zh-CN" altLang="en-US" sz="2400"/>
              <a:t>绘画艺术作品</a:t>
            </a:r>
          </a:p>
        </p:txBody>
      </p:sp>
    </p:spTree>
    <p:extLst>
      <p:ext uri="{BB962C8B-B14F-4D97-AF65-F5344CB8AC3E}">
        <p14:creationId xmlns:p14="http://schemas.microsoft.com/office/powerpoint/2010/main" val="3098355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当下最火热的深度学习应用</a:t>
            </a:r>
            <a:endParaRPr lang="en-US" altLang="zh-CN" sz="3200" b="1" spc="308">
              <a:ea typeface="黑体" panose="02010609060101010101" pitchFamily="49" charset="-122"/>
              <a:cs typeface="Arial Unicode MS" panose="020B0604020202020204" pitchFamily="34" charset="-122"/>
            </a:endParaRPr>
          </a:p>
        </p:txBody>
      </p:sp>
      <p:pic>
        <p:nvPicPr>
          <p:cNvPr id="9220" name="Picture 4" descr="DALL·E 2">
            <a:extLst>
              <a:ext uri="{FF2B5EF4-FFF2-40B4-BE49-F238E27FC236}">
                <a16:creationId xmlns:a16="http://schemas.microsoft.com/office/drawing/2014/main" id="{2BC78E68-68B3-4C3C-B06E-89E6C4614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00"/>
          <a:stretch/>
        </p:blipFill>
        <p:spPr bwMode="auto">
          <a:xfrm>
            <a:off x="74031" y="1600201"/>
            <a:ext cx="4311462" cy="404414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Generative AI bots like DALL-E2, Stable Diffusion are being sued by  artists over copyright- Technology News, Firstpost">
            <a:extLst>
              <a:ext uri="{FF2B5EF4-FFF2-40B4-BE49-F238E27FC236}">
                <a16:creationId xmlns:a16="http://schemas.microsoft.com/office/drawing/2014/main" id="{EF9667EE-8C4E-AB82-C3FB-51623AFD34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7969" y="2192482"/>
            <a:ext cx="4572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98E3F91-0DD9-EE4B-0760-CE6967B9AAF8}"/>
              </a:ext>
            </a:extLst>
          </p:cNvPr>
          <p:cNvSpPr txBox="1"/>
          <p:nvPr/>
        </p:nvSpPr>
        <p:spPr>
          <a:xfrm>
            <a:off x="3769822" y="1053935"/>
            <a:ext cx="2443942" cy="461665"/>
          </a:xfrm>
          <a:prstGeom prst="rect">
            <a:avLst/>
          </a:prstGeom>
          <a:noFill/>
        </p:spPr>
        <p:txBody>
          <a:bodyPr wrap="square" rtlCol="0">
            <a:spAutoFit/>
          </a:bodyPr>
          <a:lstStyle/>
          <a:p>
            <a:r>
              <a:rPr lang="en-US" altLang="zh-CN" sz="2400"/>
              <a:t>DALL</a:t>
            </a:r>
            <a:r>
              <a:rPr lang="en-US" altLang="zh-CN" sz="2400">
                <a:sym typeface="Wingdings 2" panose="05020102010507070707" pitchFamily="18" charset="2"/>
              </a:rPr>
              <a:t></a:t>
            </a:r>
            <a:r>
              <a:rPr lang="en-US" altLang="zh-CN" sz="2400"/>
              <a:t>E2</a:t>
            </a:r>
            <a:endParaRPr lang="zh-CN" altLang="en-US" sz="2400"/>
          </a:p>
        </p:txBody>
      </p:sp>
    </p:spTree>
    <p:extLst>
      <p:ext uri="{BB962C8B-B14F-4D97-AF65-F5344CB8AC3E}">
        <p14:creationId xmlns:p14="http://schemas.microsoft.com/office/powerpoint/2010/main" val="1170568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什么是深度学习</a:t>
            </a:r>
            <a:endParaRPr lang="en-US" altLang="zh-CN" sz="3200" b="1" spc="308">
              <a:ea typeface="黑体" panose="02010609060101010101" pitchFamily="49" charset="-122"/>
              <a:cs typeface="Arial Unicode MS" panose="020B0604020202020204" pitchFamily="34" charset="-122"/>
            </a:endParaRPr>
          </a:p>
        </p:txBody>
      </p:sp>
      <p:pic>
        <p:nvPicPr>
          <p:cNvPr id="2052" name="Picture 4">
            <a:extLst>
              <a:ext uri="{FF2B5EF4-FFF2-40B4-BE49-F238E27FC236}">
                <a16:creationId xmlns:a16="http://schemas.microsoft.com/office/drawing/2014/main" id="{629657AD-9CB7-2FEC-D04B-2CA2E6A13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84" y="2231973"/>
            <a:ext cx="4024395" cy="33818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0AE6C66-AF69-AB9F-013E-0FA91906B2BC}"/>
              </a:ext>
            </a:extLst>
          </p:cNvPr>
          <p:cNvSpPr txBox="1"/>
          <p:nvPr/>
        </p:nvSpPr>
        <p:spPr>
          <a:xfrm>
            <a:off x="4556410" y="2992582"/>
            <a:ext cx="4175906"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a:t>人工智能是目的</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机器学习是方法</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深度学习是机器学习中最先进的方法</a:t>
            </a:r>
          </a:p>
        </p:txBody>
      </p:sp>
    </p:spTree>
    <p:extLst>
      <p:ext uri="{BB962C8B-B14F-4D97-AF65-F5344CB8AC3E}">
        <p14:creationId xmlns:p14="http://schemas.microsoft.com/office/powerpoint/2010/main" val="3964132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深度学习发展历史</a:t>
            </a:r>
            <a:endParaRPr lang="en-US" altLang="zh-CN" sz="3200" b="1" spc="308">
              <a:ea typeface="黑体" panose="02010609060101010101" pitchFamily="49" charset="-122"/>
              <a:cs typeface="Arial Unicode MS" panose="020B0604020202020204" pitchFamily="34" charset="-122"/>
            </a:endParaRPr>
          </a:p>
        </p:txBody>
      </p:sp>
      <p:sp>
        <p:nvSpPr>
          <p:cNvPr id="6" name="文本框 5">
            <a:extLst>
              <a:ext uri="{FF2B5EF4-FFF2-40B4-BE49-F238E27FC236}">
                <a16:creationId xmlns:a16="http://schemas.microsoft.com/office/drawing/2014/main" id="{D8D747EC-1A99-B0A1-E684-557A13C759CC}"/>
              </a:ext>
            </a:extLst>
          </p:cNvPr>
          <p:cNvSpPr txBox="1"/>
          <p:nvPr/>
        </p:nvSpPr>
        <p:spPr>
          <a:xfrm>
            <a:off x="440574" y="1340859"/>
            <a:ext cx="8703425" cy="646331"/>
          </a:xfrm>
          <a:prstGeom prst="rect">
            <a:avLst/>
          </a:prstGeom>
          <a:noFill/>
        </p:spPr>
        <p:txBody>
          <a:bodyPr wrap="square">
            <a:spAutoFit/>
          </a:bodyPr>
          <a:lstStyle/>
          <a:p>
            <a:pPr marL="0" marR="0">
              <a:spcBef>
                <a:spcPts val="0"/>
              </a:spcBef>
              <a:spcAft>
                <a:spcPts val="0"/>
              </a:spcAft>
            </a:pPr>
            <a:r>
              <a:rPr lang="en-US" altLang="zh-CN">
                <a:effectLst/>
              </a:rPr>
              <a:t>2018</a:t>
            </a:r>
            <a:r>
              <a:rPr lang="zh-CN" altLang="en-US">
                <a:effectLst/>
              </a:rPr>
              <a:t>年，</a:t>
            </a:r>
            <a:r>
              <a:rPr lang="en-US" altLang="zh-CN">
                <a:effectLst/>
              </a:rPr>
              <a:t>ACM</a:t>
            </a:r>
            <a:r>
              <a:rPr lang="zh-CN" altLang="en-US">
                <a:effectLst/>
              </a:rPr>
              <a:t>（国际计算机学会）决定将计算机领域的最高奖项图灵奖颁给</a:t>
            </a:r>
            <a:r>
              <a:rPr lang="en-US" altLang="zh-CN" err="1">
                <a:effectLst/>
              </a:rPr>
              <a:t>Yoshua</a:t>
            </a:r>
            <a:r>
              <a:rPr lang="en-US" altLang="zh-CN">
                <a:effectLst/>
              </a:rPr>
              <a:t> </a:t>
            </a:r>
            <a:r>
              <a:rPr lang="en-US" altLang="zh-CN" err="1">
                <a:effectLst/>
              </a:rPr>
              <a:t>Bengio</a:t>
            </a:r>
            <a:r>
              <a:rPr lang="zh-CN" altLang="en-US">
                <a:effectLst/>
              </a:rPr>
              <a:t>、</a:t>
            </a:r>
            <a:r>
              <a:rPr lang="en-US" altLang="zh-CN">
                <a:effectLst/>
              </a:rPr>
              <a:t>Yann </a:t>
            </a:r>
            <a:r>
              <a:rPr lang="en-US" altLang="zh-CN" err="1">
                <a:effectLst/>
              </a:rPr>
              <a:t>LeCun</a:t>
            </a:r>
            <a:r>
              <a:rPr lang="en-US" altLang="zh-CN">
                <a:effectLst/>
              </a:rPr>
              <a:t> </a:t>
            </a:r>
            <a:r>
              <a:rPr lang="zh-CN" altLang="en-US">
                <a:effectLst/>
              </a:rPr>
              <a:t>和 </a:t>
            </a:r>
            <a:r>
              <a:rPr lang="en-US" altLang="zh-CN">
                <a:effectLst/>
              </a:rPr>
              <a:t>Geoffrey Hinton</a:t>
            </a:r>
            <a:r>
              <a:rPr lang="zh-CN" altLang="en-US">
                <a:effectLst/>
              </a:rPr>
              <a:t>，以表彰他们在计算机深度学习领域的贡献。</a:t>
            </a:r>
          </a:p>
        </p:txBody>
      </p:sp>
      <p:pic>
        <p:nvPicPr>
          <p:cNvPr id="4100" name="Picture 4">
            <a:extLst>
              <a:ext uri="{FF2B5EF4-FFF2-40B4-BE49-F238E27FC236}">
                <a16:creationId xmlns:a16="http://schemas.microsoft.com/office/drawing/2014/main" id="{D454AD9F-9433-CBDD-EE37-D125D763F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08" y="2198458"/>
            <a:ext cx="7574278" cy="426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176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深度学习发展历史</a:t>
            </a:r>
            <a:endParaRPr lang="en-US" altLang="zh-CN" sz="3200" b="1" spc="308">
              <a:ea typeface="黑体" panose="02010609060101010101" pitchFamily="49" charset="-122"/>
              <a:cs typeface="Arial Unicode MS" panose="020B0604020202020204" pitchFamily="34" charset="-122"/>
            </a:endParaRPr>
          </a:p>
        </p:txBody>
      </p:sp>
      <p:pic>
        <p:nvPicPr>
          <p:cNvPr id="4098" name="Picture 2">
            <a:extLst>
              <a:ext uri="{FF2B5EF4-FFF2-40B4-BE49-F238E27FC236}">
                <a16:creationId xmlns:a16="http://schemas.microsoft.com/office/drawing/2014/main" id="{3CAADBDF-B95F-0560-C705-CB74FA6D2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59" y="1390303"/>
            <a:ext cx="8696038" cy="391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238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en-US" altLang="zh-CN" sz="3200" b="1" spc="308">
                <a:ea typeface="黑体" panose="02010609060101010101" pitchFamily="49" charset="-122"/>
                <a:cs typeface="Arial Unicode MS" panose="020B0604020202020204" pitchFamily="34" charset="-122"/>
              </a:rPr>
              <a:t>ImageNet</a:t>
            </a:r>
            <a:r>
              <a:rPr lang="zh-CN" altLang="en-US" sz="3200" b="1" spc="308">
                <a:ea typeface="黑体" panose="02010609060101010101" pitchFamily="49" charset="-122"/>
                <a:cs typeface="Arial Unicode MS" panose="020B0604020202020204" pitchFamily="34" charset="-122"/>
              </a:rPr>
              <a:t>数据集</a:t>
            </a:r>
            <a:endParaRPr lang="en-US" altLang="zh-CN" sz="3200" b="1" spc="308">
              <a:ea typeface="黑体" panose="02010609060101010101" pitchFamily="49" charset="-122"/>
              <a:cs typeface="Arial Unicode MS" panose="020B0604020202020204" pitchFamily="34" charset="-122"/>
            </a:endParaRPr>
          </a:p>
        </p:txBody>
      </p:sp>
      <p:pic>
        <p:nvPicPr>
          <p:cNvPr id="5122" name="Picture 2">
            <a:extLst>
              <a:ext uri="{FF2B5EF4-FFF2-40B4-BE49-F238E27FC236}">
                <a16:creationId xmlns:a16="http://schemas.microsoft.com/office/drawing/2014/main" id="{1D670236-08F0-B7CB-840C-70516B489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62" y="1184565"/>
            <a:ext cx="8451269" cy="38030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B306CCB-DB32-9611-AFAF-8602FB76D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26" y="4987636"/>
            <a:ext cx="4588625" cy="180995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B9EECCD-DD85-A803-DDCC-286255E11D01}"/>
              </a:ext>
            </a:extLst>
          </p:cNvPr>
          <p:cNvSpPr txBox="1"/>
          <p:nvPr/>
        </p:nvSpPr>
        <p:spPr>
          <a:xfrm>
            <a:off x="5303520" y="5137265"/>
            <a:ext cx="3840480" cy="1477328"/>
          </a:xfrm>
          <a:prstGeom prst="rect">
            <a:avLst/>
          </a:prstGeom>
          <a:noFill/>
        </p:spPr>
        <p:txBody>
          <a:bodyPr wrap="square" rtlCol="0">
            <a:spAutoFit/>
          </a:bodyPr>
          <a:lstStyle/>
          <a:p>
            <a:r>
              <a:rPr lang="zh-CN" altLang="en-US" b="0" i="0" u="none" strike="noStrike">
                <a:effectLst/>
                <a:latin typeface="Helvetica Neue"/>
              </a:rPr>
              <a:t>李飞飞</a:t>
            </a:r>
            <a:endParaRPr lang="en-US" altLang="zh-CN" b="0" i="0" u="none" strike="noStrike">
              <a:effectLst/>
              <a:latin typeface="Helvetica Neue"/>
            </a:endParaRPr>
          </a:p>
          <a:p>
            <a:r>
              <a:rPr lang="zh-CN" altLang="en-US" b="0" i="0" u="none" strike="noStrike">
                <a:effectLst/>
                <a:latin typeface="Helvetica Neue"/>
              </a:rPr>
              <a:t>美国国家工程院院士</a:t>
            </a:r>
            <a:endParaRPr lang="en-US" altLang="zh-CN" b="0" i="0">
              <a:effectLst/>
              <a:latin typeface="Helvetica Neue"/>
            </a:endParaRPr>
          </a:p>
          <a:p>
            <a:r>
              <a:rPr lang="zh-CN" altLang="en-US" b="0" i="0" u="none" strike="noStrike">
                <a:effectLst/>
                <a:latin typeface="Helvetica Neue"/>
              </a:rPr>
              <a:t>美国国家医学院</a:t>
            </a:r>
            <a:r>
              <a:rPr lang="zh-CN" altLang="en-US" b="0" i="0">
                <a:effectLst/>
                <a:latin typeface="Helvetica Neue"/>
              </a:rPr>
              <a:t>院士</a:t>
            </a:r>
            <a:endParaRPr lang="en-US" altLang="zh-CN" b="0" i="0">
              <a:effectLst/>
              <a:latin typeface="Helvetica Neue"/>
            </a:endParaRPr>
          </a:p>
          <a:p>
            <a:r>
              <a:rPr lang="zh-CN" altLang="en-US" b="0" i="0" u="none" strike="noStrike">
                <a:effectLst/>
                <a:latin typeface="Helvetica Neue"/>
              </a:rPr>
              <a:t>美国艺术与科学院院士</a:t>
            </a:r>
            <a:endParaRPr lang="en-US" altLang="zh-CN" b="0" i="0">
              <a:effectLst/>
              <a:latin typeface="Helvetica Neue"/>
            </a:endParaRPr>
          </a:p>
          <a:p>
            <a:r>
              <a:rPr lang="zh-CN" altLang="en-US" b="0" i="0" u="none" strike="noStrike">
                <a:effectLst/>
                <a:latin typeface="Helvetica Neue"/>
              </a:rPr>
              <a:t>美国斯坦福大学</a:t>
            </a:r>
            <a:r>
              <a:rPr lang="zh-CN" altLang="en-US" b="0" i="0">
                <a:effectLst/>
                <a:latin typeface="Helvetica Neue"/>
              </a:rPr>
              <a:t>首位红杉讲席教授</a:t>
            </a:r>
            <a:endParaRPr lang="zh-CN" altLang="en-US"/>
          </a:p>
        </p:txBody>
      </p:sp>
    </p:spTree>
    <p:extLst>
      <p:ext uri="{BB962C8B-B14F-4D97-AF65-F5344CB8AC3E}">
        <p14:creationId xmlns:p14="http://schemas.microsoft.com/office/powerpoint/2010/main" val="1871448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en-US" altLang="zh-CN" sz="3200" b="1" spc="308">
                <a:ea typeface="黑体" panose="02010609060101010101" pitchFamily="49" charset="-122"/>
                <a:cs typeface="Arial Unicode MS" panose="020B0604020202020204" pitchFamily="34" charset="-122"/>
              </a:rPr>
              <a:t>ImageNet</a:t>
            </a:r>
            <a:r>
              <a:rPr lang="zh-CN" altLang="en-US" sz="3200" b="1" spc="308">
                <a:ea typeface="黑体" panose="02010609060101010101" pitchFamily="49" charset="-122"/>
                <a:cs typeface="Arial Unicode MS" panose="020B0604020202020204" pitchFamily="34" charset="-122"/>
              </a:rPr>
              <a:t>数据集</a:t>
            </a:r>
            <a:endParaRPr lang="en-US" altLang="zh-CN" sz="3200" b="1" spc="308">
              <a:ea typeface="黑体" panose="02010609060101010101" pitchFamily="49" charset="-122"/>
              <a:cs typeface="Arial Unicode MS" panose="020B0604020202020204" pitchFamily="34" charset="-122"/>
            </a:endParaRPr>
          </a:p>
        </p:txBody>
      </p:sp>
      <p:pic>
        <p:nvPicPr>
          <p:cNvPr id="12290" name="Picture 2" descr="SenseTime Trains ImageNet/AlexNet In Record 1.5 minutes | Synced">
            <a:extLst>
              <a:ext uri="{FF2B5EF4-FFF2-40B4-BE49-F238E27FC236}">
                <a16:creationId xmlns:a16="http://schemas.microsoft.com/office/drawing/2014/main" id="{1EFD58F0-48F2-3764-BF6A-16ADD445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74" y="1656830"/>
            <a:ext cx="8860851" cy="354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69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en-US" altLang="zh-CN" sz="3200" b="1" spc="308">
                <a:ea typeface="黑体" panose="02010609060101010101" pitchFamily="49" charset="-122"/>
                <a:cs typeface="Arial Unicode MS" panose="020B0604020202020204" pitchFamily="34" charset="-122"/>
              </a:rPr>
              <a:t>NVIDIA</a:t>
            </a:r>
          </a:p>
        </p:txBody>
      </p:sp>
      <p:pic>
        <p:nvPicPr>
          <p:cNvPr id="6150" name="Picture 6">
            <a:extLst>
              <a:ext uri="{FF2B5EF4-FFF2-40B4-BE49-F238E27FC236}">
                <a16:creationId xmlns:a16="http://schemas.microsoft.com/office/drawing/2014/main" id="{D679951D-410B-DEE7-F706-D36A1527C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22" y="1162119"/>
            <a:ext cx="4095447" cy="273029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A3F3F25-E320-ACDA-62F2-9338076AEB3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905" b="8282"/>
          <a:stretch/>
        </p:blipFill>
        <p:spPr bwMode="auto">
          <a:xfrm>
            <a:off x="4466683" y="1162119"/>
            <a:ext cx="4242326" cy="27302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2CD5388-FFD5-461F-6F2D-18F8032F007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372"/>
          <a:stretch/>
        </p:blipFill>
        <p:spPr bwMode="auto">
          <a:xfrm>
            <a:off x="260422" y="3965171"/>
            <a:ext cx="4095447" cy="261094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AED10BFE-427F-6AA4-B134-0723A8F028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2224" y="3965171"/>
            <a:ext cx="4242326" cy="261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516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en-US" altLang="zh-CN" sz="3200" b="1" spc="308">
                <a:ea typeface="黑体" panose="02010609060101010101" pitchFamily="49" charset="-122"/>
                <a:cs typeface="Arial Unicode MS" panose="020B0604020202020204" pitchFamily="34" charset="-122"/>
              </a:rPr>
              <a:t>ILSVRC</a:t>
            </a:r>
          </a:p>
        </p:txBody>
      </p:sp>
      <p:sp>
        <p:nvSpPr>
          <p:cNvPr id="4" name="文本框 3">
            <a:extLst>
              <a:ext uri="{FF2B5EF4-FFF2-40B4-BE49-F238E27FC236}">
                <a16:creationId xmlns:a16="http://schemas.microsoft.com/office/drawing/2014/main" id="{AA8B1B7B-A76D-5C12-4049-69CF3FCAFE07}"/>
              </a:ext>
            </a:extLst>
          </p:cNvPr>
          <p:cNvSpPr txBox="1"/>
          <p:nvPr/>
        </p:nvSpPr>
        <p:spPr>
          <a:xfrm>
            <a:off x="864522" y="5680725"/>
            <a:ext cx="7631085" cy="923330"/>
          </a:xfrm>
          <a:prstGeom prst="rect">
            <a:avLst/>
          </a:prstGeom>
          <a:noFill/>
        </p:spPr>
        <p:txBody>
          <a:bodyPr wrap="square">
            <a:spAutoFit/>
          </a:bodyPr>
          <a:lstStyle/>
          <a:p>
            <a:pPr marL="285750" indent="-285750">
              <a:buFont typeface="Arial" panose="020B0604020202020204" pitchFamily="34" charset="0"/>
              <a:buChar char="•"/>
            </a:pPr>
            <a:r>
              <a:rPr lang="zh-CN" altLang="en-US"/>
              <a:t>ImageNet 大规模视觉识别挑战，或简称为 ILSVRC。</a:t>
            </a:r>
            <a:endParaRPr lang="en-US" altLang="zh-CN"/>
          </a:p>
          <a:p>
            <a:pPr marL="285750" indent="-285750">
              <a:buFont typeface="Arial" panose="020B0604020202020204" pitchFamily="34" charset="0"/>
              <a:buChar char="•"/>
            </a:pPr>
            <a:r>
              <a:rPr lang="zh-CN" altLang="en-US"/>
              <a:t>自 </a:t>
            </a:r>
            <a:r>
              <a:rPr lang="en-US" altLang="zh-CN"/>
              <a:t>2012 </a:t>
            </a:r>
            <a:r>
              <a:rPr lang="zh-CN" altLang="en-US"/>
              <a:t>年以来，</a:t>
            </a:r>
            <a:r>
              <a:rPr lang="en-US" altLang="zh-CN"/>
              <a:t>ILSVRC </a:t>
            </a:r>
            <a:r>
              <a:rPr lang="zh-CN" altLang="en-US"/>
              <a:t>挑战的排行榜一直由基于深度学习的方法主导，排名 </a:t>
            </a:r>
            <a:r>
              <a:rPr lang="en-US" altLang="zh-CN"/>
              <a:t>1 </a:t>
            </a:r>
            <a:r>
              <a:rPr lang="zh-CN" altLang="en-US"/>
              <a:t>和排名 </a:t>
            </a:r>
            <a:r>
              <a:rPr lang="en-US" altLang="zh-CN"/>
              <a:t>5 </a:t>
            </a:r>
            <a:r>
              <a:rPr lang="zh-CN" altLang="en-US"/>
              <a:t>的准确度逐年增加。 </a:t>
            </a:r>
            <a:endParaRPr lang="en-US" altLang="zh-CN"/>
          </a:p>
        </p:txBody>
      </p:sp>
      <p:pic>
        <p:nvPicPr>
          <p:cNvPr id="10242" name="Picture 2" descr="ImageNet Winning CNN Architectures (ILSVRC) | Data Science ...">
            <a:extLst>
              <a:ext uri="{FF2B5EF4-FFF2-40B4-BE49-F238E27FC236}">
                <a16:creationId xmlns:a16="http://schemas.microsoft.com/office/drawing/2014/main" id="{C79B286C-4D8F-B474-7FB8-4C5EE9CF2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89" y="1076761"/>
            <a:ext cx="7464829" cy="439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883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3 Ways Big Data Can Influence Decision-Making for Organizations">
            <a:extLst>
              <a:ext uri="{FF2B5EF4-FFF2-40B4-BE49-F238E27FC236}">
                <a16:creationId xmlns:a16="http://schemas.microsoft.com/office/drawing/2014/main" id="{3E82EB37-C4DA-D20C-363C-F3E354081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76561"/>
            <a:ext cx="5077957" cy="28563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D3E4835F-B37A-72D8-B875-AAB04EA52CFE}"/>
              </a:ext>
            </a:extLst>
          </p:cNvPr>
          <p:cNvSpPr txBox="1">
            <a:spLocks/>
          </p:cNvSpPr>
          <p:nvPr/>
        </p:nvSpPr>
        <p:spPr>
          <a:xfrm>
            <a:off x="2202427" y="286570"/>
            <a:ext cx="5417574" cy="527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a:t>大数据实训</a:t>
            </a:r>
            <a:r>
              <a:rPr lang="en-US" altLang="zh-CN" sz="2800" b="1"/>
              <a:t>-</a:t>
            </a:r>
            <a:r>
              <a:rPr lang="zh-CN" altLang="en-US" sz="2800" b="1"/>
              <a:t>教学目标</a:t>
            </a:r>
            <a:endParaRPr lang="zh-CN" altLang="en-US" sz="2800" b="1">
              <a:sym typeface="+mn-ea"/>
            </a:endParaRPr>
          </a:p>
        </p:txBody>
      </p:sp>
      <p:sp>
        <p:nvSpPr>
          <p:cNvPr id="3" name="矩形 2">
            <a:extLst>
              <a:ext uri="{FF2B5EF4-FFF2-40B4-BE49-F238E27FC236}">
                <a16:creationId xmlns:a16="http://schemas.microsoft.com/office/drawing/2014/main" id="{D1EB3EF4-3D45-19CE-8BDD-468C5B3E1451}"/>
              </a:ext>
            </a:extLst>
          </p:cNvPr>
          <p:cNvSpPr/>
          <p:nvPr/>
        </p:nvSpPr>
        <p:spPr>
          <a:xfrm>
            <a:off x="0" y="1287259"/>
            <a:ext cx="7646645" cy="1015663"/>
          </a:xfrm>
          <a:prstGeom prst="rect">
            <a:avLst/>
          </a:prstGeom>
        </p:spPr>
        <p:txBody>
          <a:bodyPr wrap="none">
            <a:spAutoFit/>
          </a:bodyPr>
          <a:lstStyle/>
          <a:p>
            <a:r>
              <a:rPr lang="zh-CN" altLang="en-US" sz="2000" b="1">
                <a:latin typeface="微软雅黑" panose="020B0503020204020204" pitchFamily="34" charset="-122"/>
                <a:ea typeface="微软雅黑" panose="020B0503020204020204" pitchFamily="34" charset="-122"/>
              </a:rPr>
              <a:t>预计</a:t>
            </a:r>
            <a:r>
              <a:rPr lang="en-US" altLang="zh-CN" sz="2000" b="1">
                <a:latin typeface="微软雅黑" panose="020B0503020204020204" pitchFamily="34" charset="-122"/>
                <a:ea typeface="微软雅黑" panose="020B0503020204020204" pitchFamily="34" charset="-122"/>
              </a:rPr>
              <a:t>2025</a:t>
            </a:r>
            <a:r>
              <a:rPr lang="zh-CN" altLang="en-US" sz="2000" b="1">
                <a:latin typeface="微软雅黑" panose="020B0503020204020204" pitchFamily="34" charset="-122"/>
                <a:ea typeface="微软雅黑" panose="020B0503020204020204" pitchFamily="34" charset="-122"/>
              </a:rPr>
              <a:t>年中国数据量将增至</a:t>
            </a:r>
            <a:r>
              <a:rPr lang="en-US" altLang="zh-CN" sz="2000" b="1">
                <a:solidFill>
                  <a:srgbClr val="FF0000"/>
                </a:solidFill>
                <a:latin typeface="微软雅黑" panose="020B0503020204020204" pitchFamily="34" charset="-122"/>
                <a:ea typeface="微软雅黑" panose="020B0503020204020204" pitchFamily="34" charset="-122"/>
              </a:rPr>
              <a:t>48.6ZB</a:t>
            </a:r>
            <a:r>
              <a:rPr lang="zh-CN" altLang="en-US" sz="2000" b="1">
                <a:latin typeface="微软雅黑" panose="020B0503020204020204" pitchFamily="34" charset="-122"/>
                <a:ea typeface="微软雅黑" panose="020B0503020204020204" pitchFamily="34" charset="-122"/>
              </a:rPr>
              <a:t>，占全球数据量的</a:t>
            </a:r>
            <a:r>
              <a:rPr lang="en-US" altLang="zh-CN" sz="2000" b="1">
                <a:solidFill>
                  <a:srgbClr val="FF0000"/>
                </a:solidFill>
                <a:latin typeface="微软雅黑" panose="020B0503020204020204" pitchFamily="34" charset="-122"/>
                <a:ea typeface="微软雅黑" panose="020B0503020204020204" pitchFamily="34" charset="-122"/>
              </a:rPr>
              <a:t>27.8</a:t>
            </a:r>
            <a:r>
              <a:rPr lang="zh-CN" altLang="en-US" sz="2000" b="1">
                <a:solidFill>
                  <a:srgbClr val="FF0000"/>
                </a:solidFill>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a:t>
            </a:r>
            <a:endParaRPr lang="en-US" altLang="zh-CN" sz="2000" b="1">
              <a:latin typeface="微软雅黑" panose="020B0503020204020204" pitchFamily="34" charset="-122"/>
              <a:ea typeface="微软雅黑" panose="020B0503020204020204" pitchFamily="34" charset="-122"/>
            </a:endParaRPr>
          </a:p>
          <a:p>
            <a:endParaRPr lang="en-US" altLang="zh-CN" sz="2000" b="1">
              <a:latin typeface="微软雅黑" panose="020B0503020204020204" pitchFamily="34" charset="-122"/>
              <a:ea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rPr>
              <a:t>估计每天创建的数据量为：</a:t>
            </a:r>
            <a:r>
              <a:rPr lang="en-US" altLang="zh-CN" sz="2000" b="1">
                <a:solidFill>
                  <a:srgbClr val="FF0000"/>
                </a:solidFill>
                <a:latin typeface="微软雅黑" panose="020B0503020204020204" pitchFamily="34" charset="-122"/>
                <a:ea typeface="微软雅黑" panose="020B0503020204020204" pitchFamily="34" charset="-122"/>
              </a:rPr>
              <a:t>1.145</a:t>
            </a:r>
            <a:r>
              <a:rPr lang="zh-CN" altLang="en-US" sz="2000" b="1">
                <a:solidFill>
                  <a:srgbClr val="FF0000"/>
                </a:solidFill>
                <a:latin typeface="微软雅黑" panose="020B0503020204020204" pitchFamily="34" charset="-122"/>
                <a:ea typeface="微软雅黑" panose="020B0503020204020204" pitchFamily="34" charset="-122"/>
              </a:rPr>
              <a:t>万亿</a:t>
            </a:r>
            <a:r>
              <a:rPr lang="en-US" altLang="zh-CN" sz="2000" b="1">
                <a:solidFill>
                  <a:srgbClr val="FF0000"/>
                </a:solidFill>
                <a:latin typeface="微软雅黑" panose="020B0503020204020204" pitchFamily="34" charset="-122"/>
                <a:ea typeface="微软雅黑" panose="020B0503020204020204" pitchFamily="34" charset="-122"/>
              </a:rPr>
              <a:t>MB</a:t>
            </a:r>
          </a:p>
        </p:txBody>
      </p:sp>
      <p:sp>
        <p:nvSpPr>
          <p:cNvPr id="4" name="文本框 3">
            <a:extLst>
              <a:ext uri="{FF2B5EF4-FFF2-40B4-BE49-F238E27FC236}">
                <a16:creationId xmlns:a16="http://schemas.microsoft.com/office/drawing/2014/main" id="{B8F41478-D30E-2453-24A2-F065FD618B28}"/>
              </a:ext>
            </a:extLst>
          </p:cNvPr>
          <p:cNvSpPr txBox="1"/>
          <p:nvPr/>
        </p:nvSpPr>
        <p:spPr>
          <a:xfrm>
            <a:off x="5200740" y="2776561"/>
            <a:ext cx="3657600" cy="2780248"/>
          </a:xfrm>
          <a:prstGeom prst="rect">
            <a:avLst/>
          </a:prstGeom>
          <a:noFill/>
        </p:spPr>
        <p:txBody>
          <a:bodyPr wrap="square" rtlCol="0">
            <a:spAutoFit/>
          </a:bodyPr>
          <a:lstStyle/>
          <a:p>
            <a:pPr>
              <a:lnSpc>
                <a:spcPct val="200000"/>
              </a:lnSpc>
            </a:pPr>
            <a:r>
              <a:rPr lang="zh-CN" altLang="en-US" b="1" dirty="0"/>
              <a:t>了解生物医学大数据发展历程；</a:t>
            </a:r>
            <a:endParaRPr lang="en-US" altLang="zh-CN" b="1" dirty="0"/>
          </a:p>
          <a:p>
            <a:pPr>
              <a:lnSpc>
                <a:spcPct val="200000"/>
              </a:lnSpc>
            </a:pPr>
            <a:r>
              <a:rPr lang="zh-CN" altLang="en-US" b="1" dirty="0"/>
              <a:t>了解遗传大数据对人类健康的影响；</a:t>
            </a:r>
            <a:endParaRPr lang="en-US" altLang="zh-CN" b="1" dirty="0"/>
          </a:p>
          <a:p>
            <a:pPr>
              <a:lnSpc>
                <a:spcPct val="200000"/>
              </a:lnSpc>
            </a:pPr>
            <a:r>
              <a:rPr lang="zh-CN" altLang="en-US" b="1" dirty="0"/>
              <a:t>了解深度学习基本算法；</a:t>
            </a:r>
            <a:endParaRPr lang="en-US" altLang="zh-CN" b="1" dirty="0"/>
          </a:p>
          <a:p>
            <a:pPr>
              <a:lnSpc>
                <a:spcPct val="200000"/>
              </a:lnSpc>
            </a:pPr>
            <a:r>
              <a:rPr lang="zh-CN" altLang="en-US" b="1" dirty="0"/>
              <a:t>了解医学图像处理基本流程；</a:t>
            </a:r>
            <a:endParaRPr lang="en-US" altLang="zh-CN" b="1" dirty="0"/>
          </a:p>
          <a:p>
            <a:pPr>
              <a:lnSpc>
                <a:spcPct val="200000"/>
              </a:lnSpc>
            </a:pPr>
            <a:r>
              <a:rPr lang="zh-CN" altLang="en-US" b="1" dirty="0"/>
              <a:t>学习分析大数据的基本方法；</a:t>
            </a:r>
          </a:p>
        </p:txBody>
      </p:sp>
    </p:spTree>
    <p:extLst>
      <p:ext uri="{BB962C8B-B14F-4D97-AF65-F5344CB8AC3E}">
        <p14:creationId xmlns:p14="http://schemas.microsoft.com/office/powerpoint/2010/main" val="1311711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en-US" altLang="zh-CN" sz="3200" b="1" spc="308">
                <a:ea typeface="黑体" panose="02010609060101010101" pitchFamily="49" charset="-122"/>
                <a:cs typeface="Arial Unicode MS" panose="020B0604020202020204" pitchFamily="34" charset="-122"/>
              </a:rPr>
              <a:t>AlphaGo</a:t>
            </a:r>
          </a:p>
        </p:txBody>
      </p:sp>
      <p:pic>
        <p:nvPicPr>
          <p:cNvPr id="7170" name="Picture 2">
            <a:extLst>
              <a:ext uri="{FF2B5EF4-FFF2-40B4-BE49-F238E27FC236}">
                <a16:creationId xmlns:a16="http://schemas.microsoft.com/office/drawing/2014/main" id="{C5B7181A-F8E0-27ED-6219-42F1AA59D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443730"/>
            <a:ext cx="619125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131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en-US" altLang="zh-CN" sz="3200" b="1" spc="308" err="1">
                <a:ea typeface="黑体" panose="02010609060101010101" pitchFamily="49" charset="-122"/>
                <a:cs typeface="Arial Unicode MS" panose="020B0604020202020204" pitchFamily="34" charset="-122"/>
              </a:rPr>
              <a:t>AlexNet</a:t>
            </a:r>
            <a:endParaRPr lang="en-US" altLang="zh-CN" sz="3200" b="1" spc="308">
              <a:ea typeface="黑体" panose="02010609060101010101" pitchFamily="49" charset="-122"/>
              <a:cs typeface="Arial Unicode MS" panose="020B0604020202020204" pitchFamily="34" charset="-122"/>
            </a:endParaRPr>
          </a:p>
        </p:txBody>
      </p:sp>
      <p:pic>
        <p:nvPicPr>
          <p:cNvPr id="11266" name="Picture 2" descr="AlexNet architecture used as the baseline model for the analysis of... |  Download Scientific Diagram">
            <a:extLst>
              <a:ext uri="{FF2B5EF4-FFF2-40B4-BE49-F238E27FC236}">
                <a16:creationId xmlns:a16="http://schemas.microsoft.com/office/drawing/2014/main" id="{AE762A7F-72D5-E3D5-C465-9601C89F2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598" y="1016285"/>
            <a:ext cx="6157624" cy="28325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A86E49B-8141-95D4-6CB2-6FE3DC629EAC}"/>
              </a:ext>
            </a:extLst>
          </p:cNvPr>
          <p:cNvPicPr>
            <a:picLocks noChangeAspect="1"/>
          </p:cNvPicPr>
          <p:nvPr/>
        </p:nvPicPr>
        <p:blipFill>
          <a:blip r:embed="rId4"/>
          <a:stretch>
            <a:fillRect/>
          </a:stretch>
        </p:blipFill>
        <p:spPr>
          <a:xfrm>
            <a:off x="2651760" y="3341608"/>
            <a:ext cx="4106487" cy="3355301"/>
          </a:xfrm>
          <a:prstGeom prst="rect">
            <a:avLst/>
          </a:prstGeom>
        </p:spPr>
      </p:pic>
    </p:spTree>
    <p:extLst>
      <p:ext uri="{BB962C8B-B14F-4D97-AF65-F5344CB8AC3E}">
        <p14:creationId xmlns:p14="http://schemas.microsoft.com/office/powerpoint/2010/main" val="1166168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深度学习常见数据</a:t>
            </a:r>
            <a:endParaRPr lang="en-US" altLang="zh-CN" sz="3200" b="1" spc="308">
              <a:ea typeface="黑体" panose="02010609060101010101" pitchFamily="49" charset="-122"/>
              <a:cs typeface="Arial Unicode MS" panose="020B0604020202020204" pitchFamily="34" charset="-122"/>
            </a:endParaRPr>
          </a:p>
        </p:txBody>
      </p:sp>
      <p:sp>
        <p:nvSpPr>
          <p:cNvPr id="4" name="文本框 3">
            <a:extLst>
              <a:ext uri="{FF2B5EF4-FFF2-40B4-BE49-F238E27FC236}">
                <a16:creationId xmlns:a16="http://schemas.microsoft.com/office/drawing/2014/main" id="{0E740738-F456-E9C5-6202-82E02787696F}"/>
              </a:ext>
            </a:extLst>
          </p:cNvPr>
          <p:cNvSpPr txBox="1"/>
          <p:nvPr/>
        </p:nvSpPr>
        <p:spPr>
          <a:xfrm>
            <a:off x="1384598" y="1287262"/>
            <a:ext cx="2077375" cy="369332"/>
          </a:xfrm>
          <a:prstGeom prst="rect">
            <a:avLst/>
          </a:prstGeom>
          <a:noFill/>
        </p:spPr>
        <p:txBody>
          <a:bodyPr wrap="square" rtlCol="0">
            <a:spAutoFit/>
          </a:bodyPr>
          <a:lstStyle/>
          <a:p>
            <a:r>
              <a:rPr lang="zh-CN" altLang="en-US"/>
              <a:t>计算机视觉</a:t>
            </a:r>
          </a:p>
        </p:txBody>
      </p:sp>
      <p:sp>
        <p:nvSpPr>
          <p:cNvPr id="5" name="文本框 4">
            <a:extLst>
              <a:ext uri="{FF2B5EF4-FFF2-40B4-BE49-F238E27FC236}">
                <a16:creationId xmlns:a16="http://schemas.microsoft.com/office/drawing/2014/main" id="{C99D00EF-CCC2-AAD2-D010-59560F3FA237}"/>
              </a:ext>
            </a:extLst>
          </p:cNvPr>
          <p:cNvSpPr txBox="1"/>
          <p:nvPr/>
        </p:nvSpPr>
        <p:spPr>
          <a:xfrm>
            <a:off x="5572204" y="1287262"/>
            <a:ext cx="2077375" cy="369332"/>
          </a:xfrm>
          <a:prstGeom prst="rect">
            <a:avLst/>
          </a:prstGeom>
          <a:noFill/>
        </p:spPr>
        <p:txBody>
          <a:bodyPr wrap="square" rtlCol="0">
            <a:spAutoFit/>
          </a:bodyPr>
          <a:lstStyle/>
          <a:p>
            <a:r>
              <a:rPr lang="zh-CN" altLang="en-US"/>
              <a:t>自然语言处理</a:t>
            </a:r>
          </a:p>
        </p:txBody>
      </p:sp>
      <p:pic>
        <p:nvPicPr>
          <p:cNvPr id="3" name="图片 5" descr="图示&#10;&#10;已自动生成说明">
            <a:extLst>
              <a:ext uri="{FF2B5EF4-FFF2-40B4-BE49-F238E27FC236}">
                <a16:creationId xmlns:a16="http://schemas.microsoft.com/office/drawing/2014/main" id="{9C97913D-3759-00EC-0900-9DFEA05F906F}"/>
              </a:ext>
            </a:extLst>
          </p:cNvPr>
          <p:cNvPicPr>
            <a:picLocks noChangeAspect="1"/>
          </p:cNvPicPr>
          <p:nvPr/>
        </p:nvPicPr>
        <p:blipFill>
          <a:blip r:embed="rId2"/>
          <a:stretch>
            <a:fillRect/>
          </a:stretch>
        </p:blipFill>
        <p:spPr>
          <a:xfrm>
            <a:off x="527255" y="2341511"/>
            <a:ext cx="3858547" cy="2829437"/>
          </a:xfrm>
          <a:prstGeom prst="rect">
            <a:avLst/>
          </a:prstGeom>
        </p:spPr>
      </p:pic>
      <p:sp>
        <p:nvSpPr>
          <p:cNvPr id="6" name="椭圆 5">
            <a:extLst>
              <a:ext uri="{FF2B5EF4-FFF2-40B4-BE49-F238E27FC236}">
                <a16:creationId xmlns:a16="http://schemas.microsoft.com/office/drawing/2014/main" id="{1FFF2B92-3226-97F7-F47F-D02382D7E3B9}"/>
              </a:ext>
            </a:extLst>
          </p:cNvPr>
          <p:cNvSpPr/>
          <p:nvPr/>
        </p:nvSpPr>
        <p:spPr>
          <a:xfrm>
            <a:off x="5184119" y="2341511"/>
            <a:ext cx="2614731" cy="1852638"/>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文本</a:t>
            </a:r>
            <a:endParaRPr lang="en-US" altLang="zh-CN"/>
          </a:p>
          <a:p>
            <a:pPr algn="ctr"/>
            <a:r>
              <a:rPr lang="zh-CN" altLang="en-US"/>
              <a:t>语音</a:t>
            </a:r>
            <a:endParaRPr lang="en-US" altLang="zh-CN"/>
          </a:p>
          <a:p>
            <a:pPr algn="ctr"/>
            <a:r>
              <a:rPr lang="zh-CN" altLang="en-US"/>
              <a:t>情感</a:t>
            </a:r>
            <a:endParaRPr lang="en-US" altLang="zh-CN"/>
          </a:p>
          <a:p>
            <a:pPr algn="ctr"/>
            <a:r>
              <a:rPr lang="en-US" altLang="zh-CN"/>
              <a:t>……</a:t>
            </a:r>
            <a:endParaRPr lang="zh-CN" altLang="en-US"/>
          </a:p>
        </p:txBody>
      </p:sp>
      <p:pic>
        <p:nvPicPr>
          <p:cNvPr id="13314" name="Picture 2">
            <a:extLst>
              <a:ext uri="{FF2B5EF4-FFF2-40B4-BE49-F238E27FC236}">
                <a16:creationId xmlns:a16="http://schemas.microsoft.com/office/drawing/2014/main" id="{E4A5B514-2C1E-751D-4AAA-44766857AA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3037" y="3666299"/>
            <a:ext cx="1142163" cy="114216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7C9A4A69-41FD-AB9C-FF1F-F60C69BE20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9536" y="4459318"/>
            <a:ext cx="1933433" cy="6609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F0E9E70F-6647-A1BD-254F-11F5FF087F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8306" y="3318750"/>
            <a:ext cx="1790178" cy="100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248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计算机视觉常见的任务</a:t>
            </a:r>
            <a:endParaRPr lang="en-US" altLang="zh-CN" sz="3200" b="1" spc="308">
              <a:ea typeface="黑体" panose="02010609060101010101" pitchFamily="49" charset="-122"/>
              <a:cs typeface="Arial Unicode MS" panose="020B0604020202020204" pitchFamily="34" charset="-122"/>
            </a:endParaRPr>
          </a:p>
        </p:txBody>
      </p:sp>
      <p:sp>
        <p:nvSpPr>
          <p:cNvPr id="3" name="文本框 2">
            <a:extLst>
              <a:ext uri="{FF2B5EF4-FFF2-40B4-BE49-F238E27FC236}">
                <a16:creationId xmlns:a16="http://schemas.microsoft.com/office/drawing/2014/main" id="{F2F0A916-AF04-9E1B-A445-54B0A44E3075}"/>
              </a:ext>
            </a:extLst>
          </p:cNvPr>
          <p:cNvSpPr txBox="1"/>
          <p:nvPr/>
        </p:nvSpPr>
        <p:spPr>
          <a:xfrm>
            <a:off x="709994" y="1905506"/>
            <a:ext cx="2077375" cy="3046988"/>
          </a:xfrm>
          <a:prstGeom prst="rect">
            <a:avLst/>
          </a:prstGeom>
          <a:noFill/>
        </p:spPr>
        <p:txBody>
          <a:bodyPr wrap="square" lIns="91440" tIns="45720" rIns="91440" bIns="45720" rtlCol="0" anchor="t">
            <a:spAutoFit/>
          </a:bodyPr>
          <a:lstStyle/>
          <a:p>
            <a:r>
              <a:rPr lang="zh-CN" altLang="en-US" sz="3200"/>
              <a:t>分类</a:t>
            </a:r>
            <a:endParaRPr lang="en-US" altLang="zh-CN" sz="3200"/>
          </a:p>
          <a:p>
            <a:r>
              <a:rPr lang="zh-CN" altLang="en-US" sz="3200"/>
              <a:t>分割</a:t>
            </a:r>
            <a:endParaRPr lang="en-US" altLang="zh-CN" sz="3200"/>
          </a:p>
          <a:p>
            <a:r>
              <a:rPr lang="zh-CN" altLang="en-US" sz="3200">
                <a:ea typeface="宋体"/>
              </a:rPr>
              <a:t>检测</a:t>
            </a:r>
            <a:endParaRPr lang="zh-CN" altLang="en-US" sz="3200">
              <a:ea typeface="宋体"/>
              <a:cs typeface="Calibri"/>
            </a:endParaRPr>
          </a:p>
          <a:p>
            <a:r>
              <a:rPr lang="zh-CN" altLang="en-US" sz="3200"/>
              <a:t>追踪</a:t>
            </a:r>
            <a:endParaRPr lang="en-US" altLang="zh-CN" sz="3200"/>
          </a:p>
          <a:p>
            <a:r>
              <a:rPr lang="zh-CN" altLang="en-US" sz="3200"/>
              <a:t>生成</a:t>
            </a:r>
            <a:endParaRPr lang="en-US" altLang="zh-CN" sz="3200"/>
          </a:p>
          <a:p>
            <a:r>
              <a:rPr lang="en-US" altLang="zh-CN" sz="3200"/>
              <a:t>……</a:t>
            </a:r>
            <a:endParaRPr lang="zh-CN" altLang="en-US" sz="3200"/>
          </a:p>
        </p:txBody>
      </p:sp>
      <p:pic>
        <p:nvPicPr>
          <p:cNvPr id="7" name="图片 6">
            <a:extLst>
              <a:ext uri="{FF2B5EF4-FFF2-40B4-BE49-F238E27FC236}">
                <a16:creationId xmlns:a16="http://schemas.microsoft.com/office/drawing/2014/main" id="{962E1818-2C6C-FC7A-7332-350486168F3A}"/>
              </a:ext>
            </a:extLst>
          </p:cNvPr>
          <p:cNvPicPr>
            <a:picLocks noChangeAspect="1"/>
          </p:cNvPicPr>
          <p:nvPr/>
        </p:nvPicPr>
        <p:blipFill rotWithShape="1">
          <a:blip r:embed="rId2"/>
          <a:srcRect b="12713"/>
          <a:stretch/>
        </p:blipFill>
        <p:spPr>
          <a:xfrm>
            <a:off x="5446163" y="2783746"/>
            <a:ext cx="3174317" cy="1549898"/>
          </a:xfrm>
          <a:prstGeom prst="rect">
            <a:avLst/>
          </a:prstGeom>
        </p:spPr>
      </p:pic>
      <p:pic>
        <p:nvPicPr>
          <p:cNvPr id="4" name="图片 4" descr="图示&#10;&#10;已自动生成说明">
            <a:extLst>
              <a:ext uri="{FF2B5EF4-FFF2-40B4-BE49-F238E27FC236}">
                <a16:creationId xmlns:a16="http://schemas.microsoft.com/office/drawing/2014/main" id="{E5A6126E-AB3C-F040-EE60-1B30BEFFC7E2}"/>
              </a:ext>
            </a:extLst>
          </p:cNvPr>
          <p:cNvPicPr>
            <a:picLocks noChangeAspect="1"/>
          </p:cNvPicPr>
          <p:nvPr/>
        </p:nvPicPr>
        <p:blipFill rotWithShape="1">
          <a:blip r:embed="rId3"/>
          <a:srcRect t="49171" r="-337" b="552"/>
          <a:stretch/>
        </p:blipFill>
        <p:spPr>
          <a:xfrm>
            <a:off x="2222950" y="1193417"/>
            <a:ext cx="4365543" cy="1325294"/>
          </a:xfrm>
          <a:prstGeom prst="rect">
            <a:avLst/>
          </a:prstGeom>
        </p:spPr>
      </p:pic>
      <p:pic>
        <p:nvPicPr>
          <p:cNvPr id="8" name="图片 7">
            <a:extLst>
              <a:ext uri="{FF2B5EF4-FFF2-40B4-BE49-F238E27FC236}">
                <a16:creationId xmlns:a16="http://schemas.microsoft.com/office/drawing/2014/main" id="{AF0A53C3-B3F2-5BD1-87B3-04B8C9AB47DF}"/>
              </a:ext>
            </a:extLst>
          </p:cNvPr>
          <p:cNvPicPr>
            <a:picLocks noChangeAspect="1"/>
          </p:cNvPicPr>
          <p:nvPr/>
        </p:nvPicPr>
        <p:blipFill rotWithShape="1">
          <a:blip r:embed="rId4"/>
          <a:srcRect b="5213"/>
          <a:stretch/>
        </p:blipFill>
        <p:spPr>
          <a:xfrm>
            <a:off x="2015132" y="2773911"/>
            <a:ext cx="2992304" cy="1549898"/>
          </a:xfrm>
          <a:prstGeom prst="rect">
            <a:avLst/>
          </a:prstGeom>
        </p:spPr>
      </p:pic>
      <p:pic>
        <p:nvPicPr>
          <p:cNvPr id="5" name="图片 5">
            <a:extLst>
              <a:ext uri="{FF2B5EF4-FFF2-40B4-BE49-F238E27FC236}">
                <a16:creationId xmlns:a16="http://schemas.microsoft.com/office/drawing/2014/main" id="{383A4FDA-00DC-56FD-A8C5-68EFB47FF20C}"/>
              </a:ext>
            </a:extLst>
          </p:cNvPr>
          <p:cNvPicPr>
            <a:picLocks noChangeAspect="1"/>
          </p:cNvPicPr>
          <p:nvPr/>
        </p:nvPicPr>
        <p:blipFill>
          <a:blip r:embed="rId5"/>
          <a:stretch>
            <a:fillRect/>
          </a:stretch>
        </p:blipFill>
        <p:spPr>
          <a:xfrm>
            <a:off x="2219036" y="4607001"/>
            <a:ext cx="2743200" cy="1823453"/>
          </a:xfrm>
          <a:prstGeom prst="rect">
            <a:avLst/>
          </a:prstGeom>
        </p:spPr>
      </p:pic>
      <p:pic>
        <p:nvPicPr>
          <p:cNvPr id="6" name="图片 8">
            <a:extLst>
              <a:ext uri="{FF2B5EF4-FFF2-40B4-BE49-F238E27FC236}">
                <a16:creationId xmlns:a16="http://schemas.microsoft.com/office/drawing/2014/main" id="{1762044C-1E81-6CE4-441B-6D2547940FAC}"/>
              </a:ext>
            </a:extLst>
          </p:cNvPr>
          <p:cNvPicPr>
            <a:picLocks noChangeAspect="1"/>
          </p:cNvPicPr>
          <p:nvPr/>
        </p:nvPicPr>
        <p:blipFill>
          <a:blip r:embed="rId6"/>
          <a:stretch>
            <a:fillRect/>
          </a:stretch>
        </p:blipFill>
        <p:spPr>
          <a:xfrm>
            <a:off x="5576742" y="4680526"/>
            <a:ext cx="2724150" cy="1676400"/>
          </a:xfrm>
          <a:prstGeom prst="rect">
            <a:avLst/>
          </a:prstGeom>
        </p:spPr>
      </p:pic>
    </p:spTree>
    <p:extLst>
      <p:ext uri="{BB962C8B-B14F-4D97-AF65-F5344CB8AC3E}">
        <p14:creationId xmlns:p14="http://schemas.microsoft.com/office/powerpoint/2010/main" val="2940706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384598" y="253945"/>
            <a:ext cx="6919274"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panose="02010609060101010101" pitchFamily="49" charset="-122"/>
                <a:cs typeface="Arial Unicode MS" panose="020B0604020202020204" pitchFamily="34" charset="-122"/>
              </a:rPr>
              <a:t>自然语言处理常见任务</a:t>
            </a:r>
            <a:endParaRPr lang="en-US" altLang="zh-CN" sz="3200" b="1" spc="308">
              <a:ea typeface="黑体" panose="02010609060101010101" pitchFamily="49" charset="-122"/>
              <a:cs typeface="Arial Unicode MS" panose="020B0604020202020204" pitchFamily="34" charset="-122"/>
            </a:endParaRPr>
          </a:p>
        </p:txBody>
      </p:sp>
      <p:sp>
        <p:nvSpPr>
          <p:cNvPr id="3" name="文本框 2">
            <a:extLst>
              <a:ext uri="{FF2B5EF4-FFF2-40B4-BE49-F238E27FC236}">
                <a16:creationId xmlns:a16="http://schemas.microsoft.com/office/drawing/2014/main" id="{F2F0A916-AF04-9E1B-A445-54B0A44E3075}"/>
              </a:ext>
            </a:extLst>
          </p:cNvPr>
          <p:cNvSpPr txBox="1"/>
          <p:nvPr/>
        </p:nvSpPr>
        <p:spPr>
          <a:xfrm>
            <a:off x="354813" y="1967394"/>
            <a:ext cx="3128975" cy="3539430"/>
          </a:xfrm>
          <a:prstGeom prst="rect">
            <a:avLst/>
          </a:prstGeom>
          <a:noFill/>
        </p:spPr>
        <p:txBody>
          <a:bodyPr wrap="square" rtlCol="0">
            <a:spAutoFit/>
          </a:bodyPr>
          <a:lstStyle/>
          <a:p>
            <a:r>
              <a:rPr lang="zh-CN" altLang="en-US" sz="3200"/>
              <a:t>文本生成</a:t>
            </a:r>
            <a:endParaRPr lang="en-US" altLang="zh-CN" sz="3200"/>
          </a:p>
          <a:p>
            <a:r>
              <a:rPr lang="zh-CN" altLang="en-US" sz="3200"/>
              <a:t>对话系统</a:t>
            </a:r>
            <a:endParaRPr lang="en-US" altLang="zh-CN" sz="3200"/>
          </a:p>
          <a:p>
            <a:r>
              <a:rPr lang="zh-CN" altLang="en-US" sz="3200"/>
              <a:t>语音识别</a:t>
            </a:r>
            <a:endParaRPr lang="en-US" altLang="zh-CN" sz="3200"/>
          </a:p>
          <a:p>
            <a:r>
              <a:rPr lang="zh-CN" altLang="en-US" sz="3200"/>
              <a:t>机器翻译</a:t>
            </a:r>
            <a:endParaRPr lang="en-US" altLang="zh-CN" sz="3200"/>
          </a:p>
          <a:p>
            <a:r>
              <a:rPr lang="zh-CN" altLang="en-US" sz="3200"/>
              <a:t>舆情分析</a:t>
            </a:r>
            <a:endParaRPr lang="en-US" altLang="zh-CN" sz="3200"/>
          </a:p>
          <a:p>
            <a:r>
              <a:rPr lang="zh-CN" altLang="en-US" sz="3200"/>
              <a:t>信息过滤和检索</a:t>
            </a:r>
            <a:endParaRPr lang="en-US" altLang="zh-CN" sz="3200"/>
          </a:p>
          <a:p>
            <a:r>
              <a:rPr lang="en-US" altLang="zh-CN" sz="3200"/>
              <a:t>……</a:t>
            </a:r>
            <a:endParaRPr lang="zh-CN" altLang="en-US" sz="3200"/>
          </a:p>
        </p:txBody>
      </p:sp>
      <p:pic>
        <p:nvPicPr>
          <p:cNvPr id="5" name="图片 4">
            <a:extLst>
              <a:ext uri="{FF2B5EF4-FFF2-40B4-BE49-F238E27FC236}">
                <a16:creationId xmlns:a16="http://schemas.microsoft.com/office/drawing/2014/main" id="{0AD749A2-3C26-DE12-2B3B-81F58DEB5A21}"/>
              </a:ext>
            </a:extLst>
          </p:cNvPr>
          <p:cNvPicPr>
            <a:picLocks noChangeAspect="1"/>
          </p:cNvPicPr>
          <p:nvPr/>
        </p:nvPicPr>
        <p:blipFill>
          <a:blip r:embed="rId2"/>
          <a:stretch>
            <a:fillRect/>
          </a:stretch>
        </p:blipFill>
        <p:spPr>
          <a:xfrm>
            <a:off x="3483788" y="1271181"/>
            <a:ext cx="1966746" cy="1687632"/>
          </a:xfrm>
          <a:prstGeom prst="rect">
            <a:avLst/>
          </a:prstGeom>
        </p:spPr>
      </p:pic>
      <p:pic>
        <p:nvPicPr>
          <p:cNvPr id="4" name="图片 5" descr="图示&#10;&#10;已自动生成说明">
            <a:extLst>
              <a:ext uri="{FF2B5EF4-FFF2-40B4-BE49-F238E27FC236}">
                <a16:creationId xmlns:a16="http://schemas.microsoft.com/office/drawing/2014/main" id="{EF9FA6BA-8F1D-58B2-418A-6502BD0FFFC0}"/>
              </a:ext>
            </a:extLst>
          </p:cNvPr>
          <p:cNvPicPr>
            <a:picLocks noChangeAspect="1"/>
          </p:cNvPicPr>
          <p:nvPr/>
        </p:nvPicPr>
        <p:blipFill>
          <a:blip r:embed="rId3"/>
          <a:stretch>
            <a:fillRect/>
          </a:stretch>
        </p:blipFill>
        <p:spPr>
          <a:xfrm>
            <a:off x="5836309" y="1080635"/>
            <a:ext cx="2743200" cy="1823936"/>
          </a:xfrm>
          <a:prstGeom prst="rect">
            <a:avLst/>
          </a:prstGeom>
        </p:spPr>
      </p:pic>
      <p:pic>
        <p:nvPicPr>
          <p:cNvPr id="7" name="图片 6">
            <a:extLst>
              <a:ext uri="{FF2B5EF4-FFF2-40B4-BE49-F238E27FC236}">
                <a16:creationId xmlns:a16="http://schemas.microsoft.com/office/drawing/2014/main" id="{B7CB197F-F85C-159A-3F2E-17A395FDCAE5}"/>
              </a:ext>
            </a:extLst>
          </p:cNvPr>
          <p:cNvPicPr>
            <a:picLocks noChangeAspect="1"/>
          </p:cNvPicPr>
          <p:nvPr/>
        </p:nvPicPr>
        <p:blipFill>
          <a:blip r:embed="rId4"/>
          <a:stretch>
            <a:fillRect/>
          </a:stretch>
        </p:blipFill>
        <p:spPr>
          <a:xfrm>
            <a:off x="3483788" y="3188376"/>
            <a:ext cx="1016842" cy="831961"/>
          </a:xfrm>
          <a:prstGeom prst="rect">
            <a:avLst/>
          </a:prstGeom>
        </p:spPr>
      </p:pic>
      <p:pic>
        <p:nvPicPr>
          <p:cNvPr id="9" name="图片 8">
            <a:extLst>
              <a:ext uri="{FF2B5EF4-FFF2-40B4-BE49-F238E27FC236}">
                <a16:creationId xmlns:a16="http://schemas.microsoft.com/office/drawing/2014/main" id="{BE057035-3833-79CA-897D-144F3F9B9CC0}"/>
              </a:ext>
            </a:extLst>
          </p:cNvPr>
          <p:cNvPicPr>
            <a:picLocks noChangeAspect="1"/>
          </p:cNvPicPr>
          <p:nvPr/>
        </p:nvPicPr>
        <p:blipFill>
          <a:blip r:embed="rId5"/>
          <a:stretch>
            <a:fillRect/>
          </a:stretch>
        </p:blipFill>
        <p:spPr>
          <a:xfrm>
            <a:off x="3483788" y="4209879"/>
            <a:ext cx="5305031" cy="1645041"/>
          </a:xfrm>
          <a:prstGeom prst="rect">
            <a:avLst/>
          </a:prstGeom>
        </p:spPr>
      </p:pic>
      <p:pic>
        <p:nvPicPr>
          <p:cNvPr id="6" name="图片 7" descr="图形用户界面&#10;&#10;已自动生成说明">
            <a:extLst>
              <a:ext uri="{FF2B5EF4-FFF2-40B4-BE49-F238E27FC236}">
                <a16:creationId xmlns:a16="http://schemas.microsoft.com/office/drawing/2014/main" id="{A2A08E62-7570-774D-92EC-94556F71F211}"/>
              </a:ext>
            </a:extLst>
          </p:cNvPr>
          <p:cNvPicPr>
            <a:picLocks noChangeAspect="1"/>
          </p:cNvPicPr>
          <p:nvPr/>
        </p:nvPicPr>
        <p:blipFill rotWithShape="1">
          <a:blip r:embed="rId6"/>
          <a:srcRect t="49793" r="43882" b="606"/>
          <a:stretch/>
        </p:blipFill>
        <p:spPr>
          <a:xfrm>
            <a:off x="4901519" y="2957164"/>
            <a:ext cx="2012798" cy="1252715"/>
          </a:xfrm>
          <a:prstGeom prst="rect">
            <a:avLst/>
          </a:prstGeom>
        </p:spPr>
      </p:pic>
      <p:pic>
        <p:nvPicPr>
          <p:cNvPr id="11" name="图片 10">
            <a:extLst>
              <a:ext uri="{FF2B5EF4-FFF2-40B4-BE49-F238E27FC236}">
                <a16:creationId xmlns:a16="http://schemas.microsoft.com/office/drawing/2014/main" id="{2D23CC91-CC76-16B8-4F2D-134D097F1F17}"/>
              </a:ext>
            </a:extLst>
          </p:cNvPr>
          <p:cNvPicPr>
            <a:picLocks noChangeAspect="1"/>
          </p:cNvPicPr>
          <p:nvPr/>
        </p:nvPicPr>
        <p:blipFill>
          <a:blip r:embed="rId7"/>
          <a:stretch>
            <a:fillRect/>
          </a:stretch>
        </p:blipFill>
        <p:spPr>
          <a:xfrm>
            <a:off x="3377990" y="6093672"/>
            <a:ext cx="5766010" cy="541826"/>
          </a:xfrm>
          <a:prstGeom prst="rect">
            <a:avLst/>
          </a:prstGeom>
        </p:spPr>
      </p:pic>
    </p:spTree>
    <p:extLst>
      <p:ext uri="{BB962C8B-B14F-4D97-AF65-F5344CB8AC3E}">
        <p14:creationId xmlns:p14="http://schemas.microsoft.com/office/powerpoint/2010/main" val="2722941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4">
            <a:extLst>
              <a:ext uri="{FF2B5EF4-FFF2-40B4-BE49-F238E27FC236}">
                <a16:creationId xmlns:a16="http://schemas.microsoft.com/office/drawing/2014/main" id="{82EE7C52-9197-9248-FBD1-0A0915BE9D6C}"/>
              </a:ext>
            </a:extLst>
          </p:cNvPr>
          <p:cNvSpPr txBox="1"/>
          <p:nvPr/>
        </p:nvSpPr>
        <p:spPr>
          <a:xfrm>
            <a:off x="1449912" y="253945"/>
            <a:ext cx="6853960" cy="584775"/>
          </a:xfrm>
          <a:prstGeom prst="rect">
            <a:avLst/>
          </a:prstGeom>
          <a:noFill/>
        </p:spPr>
        <p:txBody>
          <a:bodyPr wrap="square" lIns="91440" tIns="45720" rIns="91440" bIns="45720" rtlCol="0" anchor="t">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a:cs typeface="Arial Unicode MS"/>
              </a:rPr>
              <a:t>深度学习在医学图像的应用</a:t>
            </a:r>
          </a:p>
        </p:txBody>
      </p:sp>
      <p:sp>
        <p:nvSpPr>
          <p:cNvPr id="4" name="文本框 3">
            <a:extLst>
              <a:ext uri="{FF2B5EF4-FFF2-40B4-BE49-F238E27FC236}">
                <a16:creationId xmlns:a16="http://schemas.microsoft.com/office/drawing/2014/main" id="{7951FF79-3370-FDCA-E809-97E12C828560}"/>
              </a:ext>
            </a:extLst>
          </p:cNvPr>
          <p:cNvSpPr txBox="1"/>
          <p:nvPr/>
        </p:nvSpPr>
        <p:spPr>
          <a:xfrm>
            <a:off x="934811" y="1394052"/>
            <a:ext cx="64783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zh-CN" altLang="en-US" b="1">
                <a:solidFill>
                  <a:srgbClr val="121212"/>
                </a:solidFill>
                <a:latin typeface="-apple-system"/>
                <a:ea typeface="宋体"/>
              </a:rPr>
              <a:t>医学图像分类与分级</a:t>
            </a:r>
            <a:endParaRPr lang="en-US" altLang="zh-CN" b="1">
              <a:solidFill>
                <a:srgbClr val="121212"/>
              </a:solidFill>
              <a:latin typeface="-apple-system"/>
              <a:ea typeface="宋体"/>
            </a:endParaRPr>
          </a:p>
          <a:p>
            <a:pPr lvl="1"/>
            <a:r>
              <a:rPr lang="zh-CN" altLang="en-US">
                <a:solidFill>
                  <a:srgbClr val="121212"/>
                </a:solidFill>
                <a:latin typeface="-apple-system"/>
                <a:ea typeface="宋体"/>
              </a:rPr>
              <a:t>临床医生需要借助医学图像来辅助诊断人体是否有病灶，并对病灶的轻重程度进行量化分级</a:t>
            </a:r>
          </a:p>
        </p:txBody>
      </p:sp>
      <p:sp>
        <p:nvSpPr>
          <p:cNvPr id="5" name="文本框 4">
            <a:extLst>
              <a:ext uri="{FF2B5EF4-FFF2-40B4-BE49-F238E27FC236}">
                <a16:creationId xmlns:a16="http://schemas.microsoft.com/office/drawing/2014/main" id="{0BFC32BF-BD9E-7F39-0D60-81C14D5A16B0}"/>
              </a:ext>
            </a:extLst>
          </p:cNvPr>
          <p:cNvSpPr txBox="1"/>
          <p:nvPr/>
        </p:nvSpPr>
        <p:spPr>
          <a:xfrm>
            <a:off x="934228" y="6934104"/>
            <a:ext cx="67845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zh-CN" altLang="en-US" b="1">
                <a:solidFill>
                  <a:srgbClr val="121212"/>
                </a:solidFill>
                <a:latin typeface="-apple-system"/>
              </a:rPr>
              <a:t>医学图像分割任务</a:t>
            </a:r>
            <a:endParaRPr lang="en-US" altLang="zh-CN" b="1">
              <a:solidFill>
                <a:srgbClr val="121212"/>
              </a:solidFill>
              <a:latin typeface="-apple-system"/>
            </a:endParaRPr>
          </a:p>
          <a:p>
            <a:pPr lvl="1">
              <a:buChar char="•"/>
            </a:pPr>
            <a:r>
              <a:rPr lang="zh-CN" altLang="en-US">
                <a:solidFill>
                  <a:srgbClr val="121212"/>
                </a:solidFill>
                <a:latin typeface="-apple-system"/>
              </a:rPr>
              <a:t>图像分割是识别图像中感兴趣的目标区域内部体素以及外部轮廓，它是临床手术图像导航和图像引导肿瘤放疗的关键任务。</a:t>
            </a:r>
            <a:endParaRPr lang="en-US" altLang="zh-CN">
              <a:solidFill>
                <a:srgbClr val="121212"/>
              </a:solidFill>
              <a:latin typeface="-apple-system"/>
            </a:endParaRPr>
          </a:p>
        </p:txBody>
      </p:sp>
      <p:pic>
        <p:nvPicPr>
          <p:cNvPr id="6" name="图片 6" descr="图示&#10;&#10;已自动生成说明">
            <a:extLst>
              <a:ext uri="{FF2B5EF4-FFF2-40B4-BE49-F238E27FC236}">
                <a16:creationId xmlns:a16="http://schemas.microsoft.com/office/drawing/2014/main" id="{537CD5DA-AD3F-0DA0-714E-3FF3A5F45BC3}"/>
              </a:ext>
            </a:extLst>
          </p:cNvPr>
          <p:cNvPicPr>
            <a:picLocks noChangeAspect="1"/>
          </p:cNvPicPr>
          <p:nvPr/>
        </p:nvPicPr>
        <p:blipFill rotWithShape="1">
          <a:blip r:embed="rId2"/>
          <a:srcRect t="10215" r="197" b="12365"/>
          <a:stretch/>
        </p:blipFill>
        <p:spPr>
          <a:xfrm>
            <a:off x="1449161" y="2771971"/>
            <a:ext cx="5740957" cy="1625938"/>
          </a:xfrm>
          <a:prstGeom prst="rect">
            <a:avLst/>
          </a:prstGeom>
        </p:spPr>
      </p:pic>
      <p:pic>
        <p:nvPicPr>
          <p:cNvPr id="7" name="图片 8" descr="图片包含 日程表&#10;&#10;已自动生成说明">
            <a:extLst>
              <a:ext uri="{FF2B5EF4-FFF2-40B4-BE49-F238E27FC236}">
                <a16:creationId xmlns:a16="http://schemas.microsoft.com/office/drawing/2014/main" id="{BD692F87-A76E-0023-2717-C2364C272F4C}"/>
              </a:ext>
            </a:extLst>
          </p:cNvPr>
          <p:cNvPicPr>
            <a:picLocks noChangeAspect="1"/>
          </p:cNvPicPr>
          <p:nvPr/>
        </p:nvPicPr>
        <p:blipFill rotWithShape="1">
          <a:blip r:embed="rId3"/>
          <a:srcRect l="4036" t="1930" r="3125" b="77992"/>
          <a:stretch/>
        </p:blipFill>
        <p:spPr>
          <a:xfrm>
            <a:off x="1446246" y="4912481"/>
            <a:ext cx="7465770" cy="1622415"/>
          </a:xfrm>
          <a:prstGeom prst="rect">
            <a:avLst/>
          </a:prstGeom>
        </p:spPr>
      </p:pic>
      <p:sp>
        <p:nvSpPr>
          <p:cNvPr id="9" name="文本框 8">
            <a:extLst>
              <a:ext uri="{FF2B5EF4-FFF2-40B4-BE49-F238E27FC236}">
                <a16:creationId xmlns:a16="http://schemas.microsoft.com/office/drawing/2014/main" id="{4C85DC3E-566D-38AB-C975-B5CF84C33E79}"/>
              </a:ext>
            </a:extLst>
          </p:cNvPr>
          <p:cNvSpPr txBox="1"/>
          <p:nvPr/>
        </p:nvSpPr>
        <p:spPr>
          <a:xfrm>
            <a:off x="1576872" y="2360644"/>
            <a:ext cx="20713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zh-CN" altLang="en-US">
                <a:ea typeface="宋体"/>
                <a:cs typeface="Calibri"/>
              </a:rPr>
              <a:t>肿瘤图片分类</a:t>
            </a:r>
            <a:endParaRPr lang="zh-CN" altLang="en-US">
              <a:cs typeface="Calibri"/>
            </a:endParaRPr>
          </a:p>
        </p:txBody>
      </p:sp>
      <p:sp>
        <p:nvSpPr>
          <p:cNvPr id="11" name="文本框 10">
            <a:extLst>
              <a:ext uri="{FF2B5EF4-FFF2-40B4-BE49-F238E27FC236}">
                <a16:creationId xmlns:a16="http://schemas.microsoft.com/office/drawing/2014/main" id="{A21DCB29-4E64-F2E2-3185-BD69209E5ED1}"/>
              </a:ext>
            </a:extLst>
          </p:cNvPr>
          <p:cNvSpPr txBox="1"/>
          <p:nvPr/>
        </p:nvSpPr>
        <p:spPr>
          <a:xfrm>
            <a:off x="1614194" y="4497354"/>
            <a:ext cx="25285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zh-CN" altLang="en-US">
                <a:ea typeface="宋体"/>
                <a:cs typeface="Calibri"/>
              </a:rPr>
              <a:t>眼底图像豹纹斑分级</a:t>
            </a:r>
            <a:endParaRPr lang="zh-CN" altLang="en-US">
              <a:cs typeface="Calibri"/>
            </a:endParaRPr>
          </a:p>
        </p:txBody>
      </p:sp>
    </p:spTree>
    <p:extLst>
      <p:ext uri="{BB962C8B-B14F-4D97-AF65-F5344CB8AC3E}">
        <p14:creationId xmlns:p14="http://schemas.microsoft.com/office/powerpoint/2010/main" val="3979769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4">
            <a:extLst>
              <a:ext uri="{FF2B5EF4-FFF2-40B4-BE49-F238E27FC236}">
                <a16:creationId xmlns:a16="http://schemas.microsoft.com/office/drawing/2014/main" id="{F274C96C-C66C-E880-C23E-250F6D4DDDC4}"/>
              </a:ext>
            </a:extLst>
          </p:cNvPr>
          <p:cNvSpPr txBox="1"/>
          <p:nvPr/>
        </p:nvSpPr>
        <p:spPr>
          <a:xfrm>
            <a:off x="1449912" y="253945"/>
            <a:ext cx="6853960" cy="584775"/>
          </a:xfrm>
          <a:prstGeom prst="rect">
            <a:avLst/>
          </a:prstGeom>
          <a:noFill/>
        </p:spPr>
        <p:txBody>
          <a:bodyPr wrap="square" lIns="91440" tIns="45720" rIns="91440" bIns="45720" rtlCol="0" anchor="t">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spc="308">
                <a:ea typeface="黑体"/>
                <a:cs typeface="Arial Unicode MS"/>
              </a:rPr>
              <a:t>深度学习在医学图像的应用</a:t>
            </a:r>
          </a:p>
        </p:txBody>
      </p:sp>
      <p:sp>
        <p:nvSpPr>
          <p:cNvPr id="5" name="文本框 4">
            <a:extLst>
              <a:ext uri="{FF2B5EF4-FFF2-40B4-BE49-F238E27FC236}">
                <a16:creationId xmlns:a16="http://schemas.microsoft.com/office/drawing/2014/main" id="{383CFE80-D0F3-7A25-E689-BEAE31946501}"/>
              </a:ext>
            </a:extLst>
          </p:cNvPr>
          <p:cNvSpPr txBox="1"/>
          <p:nvPr/>
        </p:nvSpPr>
        <p:spPr>
          <a:xfrm>
            <a:off x="710293" y="1195777"/>
            <a:ext cx="67845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zh-CN" altLang="en-US" b="1">
                <a:solidFill>
                  <a:srgbClr val="121212"/>
                </a:solidFill>
                <a:latin typeface="-apple-system"/>
              </a:rPr>
              <a:t>医学图像分割任务</a:t>
            </a:r>
            <a:endParaRPr lang="en-US" altLang="zh-CN" b="1">
              <a:solidFill>
                <a:srgbClr val="121212"/>
              </a:solidFill>
              <a:latin typeface="-apple-system"/>
            </a:endParaRPr>
          </a:p>
          <a:p>
            <a:pPr lvl="1"/>
            <a:r>
              <a:rPr lang="zh-CN" altLang="en-US">
                <a:solidFill>
                  <a:srgbClr val="121212"/>
                </a:solidFill>
                <a:latin typeface="-apple-system"/>
              </a:rPr>
              <a:t>图像分割是识别图像中感兴趣的目标区域内部体素以及外部轮廓，它是临床手术图像导航和图像引导肿瘤放疗的关键任务。</a:t>
            </a:r>
            <a:endParaRPr lang="en-US" altLang="zh-CN">
              <a:solidFill>
                <a:srgbClr val="121212"/>
              </a:solidFill>
              <a:latin typeface="-apple-system"/>
            </a:endParaRPr>
          </a:p>
        </p:txBody>
      </p:sp>
      <p:sp>
        <p:nvSpPr>
          <p:cNvPr id="6" name="文本框 5">
            <a:extLst>
              <a:ext uri="{FF2B5EF4-FFF2-40B4-BE49-F238E27FC236}">
                <a16:creationId xmlns:a16="http://schemas.microsoft.com/office/drawing/2014/main" id="{2069899A-6CC3-0E10-8B2F-4716F70993B2}"/>
              </a:ext>
            </a:extLst>
          </p:cNvPr>
          <p:cNvSpPr txBox="1"/>
          <p:nvPr/>
        </p:nvSpPr>
        <p:spPr>
          <a:xfrm>
            <a:off x="1156995" y="2500604"/>
            <a:ext cx="3415004" cy="3732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zh-CN" altLang="en-US">
                <a:ea typeface="宋体"/>
                <a:cs typeface="Calibri"/>
              </a:rPr>
              <a:t>眼底血管分割（初级）</a:t>
            </a:r>
            <a:endParaRPr lang="zh-CN" altLang="en-US">
              <a:cs typeface="Calibri"/>
            </a:endParaRPr>
          </a:p>
        </p:txBody>
      </p:sp>
      <p:pic>
        <p:nvPicPr>
          <p:cNvPr id="8" name="图片 8" descr="图示&#10;&#10;已自动生成说明">
            <a:extLst>
              <a:ext uri="{FF2B5EF4-FFF2-40B4-BE49-F238E27FC236}">
                <a16:creationId xmlns:a16="http://schemas.microsoft.com/office/drawing/2014/main" id="{EB87BCDE-86EF-D127-5183-137A5D3F31CE}"/>
              </a:ext>
            </a:extLst>
          </p:cNvPr>
          <p:cNvPicPr>
            <a:picLocks noChangeAspect="1"/>
          </p:cNvPicPr>
          <p:nvPr/>
        </p:nvPicPr>
        <p:blipFill>
          <a:blip r:embed="rId2"/>
          <a:stretch>
            <a:fillRect/>
          </a:stretch>
        </p:blipFill>
        <p:spPr>
          <a:xfrm>
            <a:off x="2248677" y="2928754"/>
            <a:ext cx="3293706" cy="1700288"/>
          </a:xfrm>
          <a:prstGeom prst="rect">
            <a:avLst/>
          </a:prstGeom>
        </p:spPr>
      </p:pic>
      <p:sp>
        <p:nvSpPr>
          <p:cNvPr id="9" name="文本框 8">
            <a:extLst>
              <a:ext uri="{FF2B5EF4-FFF2-40B4-BE49-F238E27FC236}">
                <a16:creationId xmlns:a16="http://schemas.microsoft.com/office/drawing/2014/main" id="{0768E510-737A-B867-3E6C-A98B51596CE3}"/>
              </a:ext>
            </a:extLst>
          </p:cNvPr>
          <p:cNvSpPr txBox="1"/>
          <p:nvPr/>
        </p:nvSpPr>
        <p:spPr>
          <a:xfrm>
            <a:off x="1156995" y="4795934"/>
            <a:ext cx="3415004" cy="3732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zh-CN" altLang="en-US">
                <a:ea typeface="宋体"/>
                <a:cs typeface="Calibri"/>
              </a:rPr>
              <a:t>眼底血管动静脉分割（高级）</a:t>
            </a:r>
            <a:endParaRPr lang="zh-CN" altLang="en-US">
              <a:cs typeface="Calibri"/>
            </a:endParaRPr>
          </a:p>
        </p:txBody>
      </p:sp>
      <p:pic>
        <p:nvPicPr>
          <p:cNvPr id="10" name="图片 10" descr="图片包含 游戏机, 动物, 体育&#10;&#10;已自动生成说明">
            <a:extLst>
              <a:ext uri="{FF2B5EF4-FFF2-40B4-BE49-F238E27FC236}">
                <a16:creationId xmlns:a16="http://schemas.microsoft.com/office/drawing/2014/main" id="{25FC9A1C-5822-7D71-481A-B5FE9456C3E7}"/>
              </a:ext>
            </a:extLst>
          </p:cNvPr>
          <p:cNvPicPr>
            <a:picLocks noChangeAspect="1"/>
          </p:cNvPicPr>
          <p:nvPr/>
        </p:nvPicPr>
        <p:blipFill>
          <a:blip r:embed="rId3"/>
          <a:stretch>
            <a:fillRect/>
          </a:stretch>
        </p:blipFill>
        <p:spPr>
          <a:xfrm>
            <a:off x="2248678" y="5116567"/>
            <a:ext cx="4721288" cy="1542098"/>
          </a:xfrm>
          <a:prstGeom prst="rect">
            <a:avLst/>
          </a:prstGeom>
        </p:spPr>
      </p:pic>
    </p:spTree>
    <p:extLst>
      <p:ext uri="{BB962C8B-B14F-4D97-AF65-F5344CB8AC3E}">
        <p14:creationId xmlns:p14="http://schemas.microsoft.com/office/powerpoint/2010/main" val="1597399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202427" y="286570"/>
            <a:ext cx="5417574" cy="527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a:t>推荐书目和网站</a:t>
            </a:r>
            <a:endParaRPr lang="zh-CN" altLang="en-US" sz="2800" b="1">
              <a:sym typeface="+mn-ea"/>
            </a:endParaRPr>
          </a:p>
        </p:txBody>
      </p:sp>
      <p:sp>
        <p:nvSpPr>
          <p:cNvPr id="3" name="文本框 2"/>
          <p:cNvSpPr txBox="1"/>
          <p:nvPr/>
        </p:nvSpPr>
        <p:spPr>
          <a:xfrm>
            <a:off x="379354" y="965029"/>
            <a:ext cx="6802842" cy="826445"/>
          </a:xfrm>
          <a:prstGeom prst="rect">
            <a:avLst/>
          </a:prstGeom>
          <a:noFill/>
        </p:spPr>
        <p:txBody>
          <a:bodyPr wrap="square" rtlCol="0">
            <a:spAutoFit/>
          </a:bodyPr>
          <a:lstStyle/>
          <a:p>
            <a:pPr>
              <a:lnSpc>
                <a:spcPct val="200000"/>
              </a:lnSpc>
            </a:pPr>
            <a:r>
              <a:rPr lang="zh-CN" altLang="en-US" sz="2800"/>
              <a:t>生物信息学</a:t>
            </a:r>
            <a:endParaRPr lang="en-US" altLang="zh-CN" sz="2800"/>
          </a:p>
        </p:txBody>
      </p:sp>
      <p:grpSp>
        <p:nvGrpSpPr>
          <p:cNvPr id="5" name="组合 4">
            <a:extLst>
              <a:ext uri="{FF2B5EF4-FFF2-40B4-BE49-F238E27FC236}">
                <a16:creationId xmlns:a16="http://schemas.microsoft.com/office/drawing/2014/main" id="{73BDF041-7CB3-7818-5362-115678751A8B}"/>
              </a:ext>
            </a:extLst>
          </p:cNvPr>
          <p:cNvGrpSpPr/>
          <p:nvPr/>
        </p:nvGrpSpPr>
        <p:grpSpPr>
          <a:xfrm>
            <a:off x="253157" y="1893842"/>
            <a:ext cx="3620286" cy="1497911"/>
            <a:chOff x="75021" y="1931089"/>
            <a:chExt cx="5194562" cy="1956749"/>
          </a:xfrm>
        </p:grpSpPr>
        <p:pic>
          <p:nvPicPr>
            <p:cNvPr id="3074" name="Picture 2" descr=" 生物信息学（第2版/八年制/配增值）">
              <a:extLst>
                <a:ext uri="{FF2B5EF4-FFF2-40B4-BE49-F238E27FC236}">
                  <a16:creationId xmlns:a16="http://schemas.microsoft.com/office/drawing/2014/main" id="{B1D09696-E87B-FA64-C0BA-D832E2FDA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21" y="193108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 生物信息学与功能基因组学（原著第三版）">
              <a:extLst>
                <a:ext uri="{FF2B5EF4-FFF2-40B4-BE49-F238E27FC236}">
                  <a16:creationId xmlns:a16="http://schemas.microsoft.com/office/drawing/2014/main" id="{4D72283D-0438-80DB-28E4-3C5C4E82C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416" y="1982838"/>
              <a:ext cx="1801502" cy="18015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 Lewin基因XII (Lewin's Genes XII, J.E.克雷布斯等著；江松敏译 )">
              <a:extLst>
                <a:ext uri="{FF2B5EF4-FFF2-40B4-BE49-F238E27FC236}">
                  <a16:creationId xmlns:a16="http://schemas.microsoft.com/office/drawing/2014/main" id="{81780330-D83A-5B06-ECD7-3E3FEF20B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583" y="1982838"/>
              <a:ext cx="1905000"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文本框 6">
            <a:extLst>
              <a:ext uri="{FF2B5EF4-FFF2-40B4-BE49-F238E27FC236}">
                <a16:creationId xmlns:a16="http://schemas.microsoft.com/office/drawing/2014/main" id="{8819490F-B7AD-A785-5039-248039C0B394}"/>
              </a:ext>
            </a:extLst>
          </p:cNvPr>
          <p:cNvSpPr txBox="1"/>
          <p:nvPr/>
        </p:nvSpPr>
        <p:spPr>
          <a:xfrm>
            <a:off x="4911214" y="3312524"/>
            <a:ext cx="2401977" cy="826445"/>
          </a:xfrm>
          <a:prstGeom prst="rect">
            <a:avLst/>
          </a:prstGeom>
          <a:noFill/>
        </p:spPr>
        <p:txBody>
          <a:bodyPr wrap="square">
            <a:spAutoFit/>
          </a:bodyPr>
          <a:lstStyle/>
          <a:p>
            <a:pPr>
              <a:lnSpc>
                <a:spcPct val="200000"/>
              </a:lnSpc>
            </a:pPr>
            <a:r>
              <a:rPr lang="zh-CN" altLang="en-US" sz="2800"/>
              <a:t>深度学习</a:t>
            </a:r>
            <a:endParaRPr lang="en-US" altLang="zh-CN" sz="2800"/>
          </a:p>
        </p:txBody>
      </p:sp>
      <p:sp>
        <p:nvSpPr>
          <p:cNvPr id="8" name="文本框 7">
            <a:extLst>
              <a:ext uri="{FF2B5EF4-FFF2-40B4-BE49-F238E27FC236}">
                <a16:creationId xmlns:a16="http://schemas.microsoft.com/office/drawing/2014/main" id="{6DE682EA-15C6-02A4-E30D-33799215D779}"/>
              </a:ext>
            </a:extLst>
          </p:cNvPr>
          <p:cNvSpPr txBox="1"/>
          <p:nvPr/>
        </p:nvSpPr>
        <p:spPr>
          <a:xfrm>
            <a:off x="400853" y="3321250"/>
            <a:ext cx="2717101" cy="826445"/>
          </a:xfrm>
          <a:prstGeom prst="rect">
            <a:avLst/>
          </a:prstGeom>
          <a:noFill/>
        </p:spPr>
        <p:txBody>
          <a:bodyPr wrap="square">
            <a:spAutoFit/>
          </a:bodyPr>
          <a:lstStyle/>
          <a:p>
            <a:pPr>
              <a:lnSpc>
                <a:spcPct val="200000"/>
              </a:lnSpc>
            </a:pPr>
            <a:r>
              <a:rPr lang="zh-CN" altLang="en-US" sz="2800"/>
              <a:t>数字图像处理</a:t>
            </a:r>
            <a:endParaRPr lang="en-US" altLang="zh-CN" sz="2800"/>
          </a:p>
        </p:txBody>
      </p:sp>
      <p:pic>
        <p:nvPicPr>
          <p:cNvPr id="1026" name="Picture 2">
            <a:extLst>
              <a:ext uri="{FF2B5EF4-FFF2-40B4-BE49-F238E27FC236}">
                <a16:creationId xmlns:a16="http://schemas.microsoft.com/office/drawing/2014/main" id="{2D69BB39-1529-3DEF-DD17-DE79FC207F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8723" y="4471975"/>
            <a:ext cx="1951104" cy="1951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C7EC597-CE91-3259-F5AF-7C673590AF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24464" y="4471975"/>
            <a:ext cx="1391074" cy="183036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5" descr="图形用户界面&#10;&#10;已自动生成说明">
            <a:extLst>
              <a:ext uri="{FF2B5EF4-FFF2-40B4-BE49-F238E27FC236}">
                <a16:creationId xmlns:a16="http://schemas.microsoft.com/office/drawing/2014/main" id="{3610A107-D5C1-F4CB-F01A-33CF6FC46141}"/>
              </a:ext>
            </a:extLst>
          </p:cNvPr>
          <p:cNvPicPr>
            <a:picLocks noChangeAspect="1"/>
          </p:cNvPicPr>
          <p:nvPr/>
        </p:nvPicPr>
        <p:blipFill>
          <a:blip r:embed="rId7"/>
          <a:stretch>
            <a:fillRect/>
          </a:stretch>
        </p:blipFill>
        <p:spPr>
          <a:xfrm>
            <a:off x="481166" y="4472447"/>
            <a:ext cx="1802991" cy="1802991"/>
          </a:xfrm>
          <a:prstGeom prst="rect">
            <a:avLst/>
          </a:prstGeom>
        </p:spPr>
      </p:pic>
      <p:pic>
        <p:nvPicPr>
          <p:cNvPr id="6" name="图片 8" descr="图片包含 飞机, 交通, 热气球, 游戏机&#10;&#10;已自动生成说明">
            <a:extLst>
              <a:ext uri="{FF2B5EF4-FFF2-40B4-BE49-F238E27FC236}">
                <a16:creationId xmlns:a16="http://schemas.microsoft.com/office/drawing/2014/main" id="{7D8C8117-B71F-CD22-E104-8F90A3169A11}"/>
              </a:ext>
            </a:extLst>
          </p:cNvPr>
          <p:cNvPicPr>
            <a:picLocks noChangeAspect="1"/>
          </p:cNvPicPr>
          <p:nvPr/>
        </p:nvPicPr>
        <p:blipFill>
          <a:blip r:embed="rId8"/>
          <a:stretch>
            <a:fillRect/>
          </a:stretch>
        </p:blipFill>
        <p:spPr>
          <a:xfrm>
            <a:off x="1854610" y="4411480"/>
            <a:ext cx="1388193" cy="1878839"/>
          </a:xfrm>
          <a:prstGeom prst="rect">
            <a:avLst/>
          </a:prstGeom>
        </p:spPr>
      </p:pic>
    </p:spTree>
    <p:extLst>
      <p:ext uri="{BB962C8B-B14F-4D97-AF65-F5344CB8AC3E}">
        <p14:creationId xmlns:p14="http://schemas.microsoft.com/office/powerpoint/2010/main" val="962341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8EC286-CB39-F35F-A250-A6D198EC9FDB}"/>
              </a:ext>
            </a:extLst>
          </p:cNvPr>
          <p:cNvSpPr txBox="1"/>
          <p:nvPr/>
        </p:nvSpPr>
        <p:spPr>
          <a:xfrm>
            <a:off x="2278930" y="2759697"/>
            <a:ext cx="4586140" cy="1141146"/>
          </a:xfrm>
          <a:prstGeom prst="rect">
            <a:avLst/>
          </a:prstGeom>
          <a:noFill/>
        </p:spPr>
        <p:txBody>
          <a:bodyPr wrap="square">
            <a:spAutoFit/>
          </a:bodyPr>
          <a:lstStyle/>
          <a:p>
            <a:pPr>
              <a:lnSpc>
                <a:spcPct val="200000"/>
              </a:lnSpc>
            </a:pPr>
            <a:r>
              <a:rPr lang="en-US" altLang="zh-CN" sz="4000" b="1"/>
              <a:t>Part1: </a:t>
            </a:r>
            <a:r>
              <a:rPr lang="zh-CN" altLang="en-US" sz="4000" b="1"/>
              <a:t>生物信息学</a:t>
            </a:r>
            <a:endParaRPr lang="en-US" altLang="zh-CN" sz="4000" b="1"/>
          </a:p>
        </p:txBody>
      </p:sp>
    </p:spTree>
    <p:extLst>
      <p:ext uri="{BB962C8B-B14F-4D97-AF65-F5344CB8AC3E}">
        <p14:creationId xmlns:p14="http://schemas.microsoft.com/office/powerpoint/2010/main" val="3604742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4"/>
          <p:cNvSpPr txBox="1"/>
          <p:nvPr/>
        </p:nvSpPr>
        <p:spPr>
          <a:xfrm>
            <a:off x="0" y="145765"/>
            <a:ext cx="9144000" cy="646331"/>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600" b="1" spc="308">
                <a:ea typeface="黑体" panose="02010609060101010101" pitchFamily="49" charset="-122"/>
                <a:cs typeface="Arial Unicode MS" panose="020B0604020202020204" pitchFamily="34" charset="-122"/>
              </a:rPr>
              <a:t>生物信息学介绍</a:t>
            </a:r>
          </a:p>
        </p:txBody>
      </p:sp>
      <p:sp>
        <p:nvSpPr>
          <p:cNvPr id="4" name="文本框 3"/>
          <p:cNvSpPr txBox="1"/>
          <p:nvPr/>
        </p:nvSpPr>
        <p:spPr>
          <a:xfrm>
            <a:off x="0" y="1082324"/>
            <a:ext cx="9348716" cy="18921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dirty="0">
                <a:latin typeface="等线" panose="02010600030101010101" pitchFamily="2" charset="-122"/>
                <a:ea typeface="等线" panose="02010600030101010101" pitchFamily="2" charset="-122"/>
              </a:rPr>
              <a:t>生物信息学</a:t>
            </a:r>
            <a:r>
              <a:rPr lang="en-US" altLang="zh-CN" sz="2000" b="1" dirty="0">
                <a:latin typeface="等线" panose="02010600030101010101" pitchFamily="2" charset="-122"/>
                <a:ea typeface="等线" panose="02010600030101010101" pitchFamily="2" charset="-122"/>
              </a:rPr>
              <a:t>(Bioinformatics)</a:t>
            </a:r>
            <a:r>
              <a:rPr lang="zh-CN" altLang="en-US" sz="2000" b="1" dirty="0">
                <a:latin typeface="等线" panose="02010600030101010101" pitchFamily="2" charset="-122"/>
                <a:ea typeface="等线" panose="02010600030101010101" pitchFamily="2" charset="-122"/>
              </a:rPr>
              <a:t>是研究生物信息的采集、处理、存储、传播，分析和解释等各方面的学科。随着生命科学和计算机科学的迅猛发展，生命科学和计算机科学相结合形成的一门新学科。它通过综合利用生物学，计算机科学和信息技术而揭示大量而复杂的生物数据所赋有的生物学奥秘。</a:t>
            </a:r>
          </a:p>
        </p:txBody>
      </p:sp>
      <p:sp>
        <p:nvSpPr>
          <p:cNvPr id="12" name="AutoShape 4" descr="https://timgsa.baidu.com/timg?image&amp;quality=80&amp;size=b9999_10000&amp;sec=1597858899364&amp;di=a4f8c30903c64b8b0c54eebdf8a5621f&amp;imgtype=0&amp;src=http%3A%2F%2Fbpic.588ku.com%2Felement_pic%2F18%2F05%2F10%2F9b95b4eb067b89c383b0f0eec5aaf8f1.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76" name="组合 75"/>
          <p:cNvGrpSpPr/>
          <p:nvPr/>
        </p:nvGrpSpPr>
        <p:grpSpPr>
          <a:xfrm>
            <a:off x="307975" y="3416222"/>
            <a:ext cx="8466794" cy="2682472"/>
            <a:chOff x="345898" y="2283457"/>
            <a:chExt cx="8466794" cy="2682472"/>
          </a:xfrm>
        </p:grpSpPr>
        <p:pic>
          <p:nvPicPr>
            <p:cNvPr id="69" name="图片 68"/>
            <p:cNvPicPr>
              <a:picLocks noChangeAspect="1"/>
            </p:cNvPicPr>
            <p:nvPr/>
          </p:nvPicPr>
          <p:blipFill>
            <a:blip r:embed="rId3"/>
            <a:stretch>
              <a:fillRect/>
            </a:stretch>
          </p:blipFill>
          <p:spPr>
            <a:xfrm>
              <a:off x="345898" y="2283457"/>
              <a:ext cx="2658086" cy="2682472"/>
            </a:xfrm>
            <a:prstGeom prst="rect">
              <a:avLst/>
            </a:prstGeom>
          </p:spPr>
        </p:pic>
        <p:pic>
          <p:nvPicPr>
            <p:cNvPr id="70" name="图片 69"/>
            <p:cNvPicPr>
              <a:picLocks noChangeAspect="1"/>
            </p:cNvPicPr>
            <p:nvPr/>
          </p:nvPicPr>
          <p:blipFill rotWithShape="1">
            <a:blip r:embed="rId4"/>
            <a:srcRect l="3667"/>
            <a:stretch>
              <a:fillRect/>
            </a:stretch>
          </p:blipFill>
          <p:spPr>
            <a:xfrm>
              <a:off x="3196572" y="2283457"/>
              <a:ext cx="2695690" cy="2682472"/>
            </a:xfrm>
            <a:prstGeom prst="rect">
              <a:avLst/>
            </a:prstGeom>
          </p:spPr>
        </p:pic>
        <p:pic>
          <p:nvPicPr>
            <p:cNvPr id="75" name="图片 74"/>
            <p:cNvPicPr>
              <a:picLocks noChangeAspect="1"/>
            </p:cNvPicPr>
            <p:nvPr/>
          </p:nvPicPr>
          <p:blipFill>
            <a:blip r:embed="rId5"/>
            <a:stretch>
              <a:fillRect/>
            </a:stretch>
          </p:blipFill>
          <p:spPr>
            <a:xfrm>
              <a:off x="6154606" y="2283457"/>
              <a:ext cx="2658086" cy="2682472"/>
            </a:xfrm>
            <a:prstGeom prst="rect">
              <a:avLst/>
            </a:prstGeom>
          </p:spPr>
        </p:pic>
      </p:grpSp>
    </p:spTree>
    <p:extLst>
      <p:ext uri="{BB962C8B-B14F-4D97-AF65-F5344CB8AC3E}">
        <p14:creationId xmlns:p14="http://schemas.microsoft.com/office/powerpoint/2010/main" val="850803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66465" y="3002551"/>
            <a:ext cx="4002445" cy="338554"/>
          </a:xfrm>
          <a:prstGeom prst="rect">
            <a:avLst/>
          </a:prstGeom>
          <a:noFill/>
        </p:spPr>
        <p:txBody>
          <a:bodyPr wrap="square" rtlCol="0">
            <a:spAutoFit/>
          </a:bodyPr>
          <a:lstStyle/>
          <a:p>
            <a:pPr algn="ctr"/>
            <a:r>
              <a:rPr lang="zh-CN" altLang="en-US" sz="1600" b="1" u="sng">
                <a:latin typeface="等线" panose="02010600030101010101" pitchFamily="2" charset="-122"/>
                <a:ea typeface="等线" panose="02010600030101010101" pitchFamily="2" charset="-122"/>
              </a:rPr>
              <a:t> </a:t>
            </a:r>
          </a:p>
        </p:txBody>
      </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32579" y="3700118"/>
            <a:ext cx="4742931" cy="1383806"/>
          </a:xfrm>
          <a:prstGeom prst="rect">
            <a:avLst/>
          </a:prstGeom>
          <a:ln>
            <a:noFill/>
          </a:ln>
          <a:effectLst>
            <a:softEdge rad="112500"/>
          </a:effectLst>
        </p:spPr>
      </p:pic>
      <p:pic>
        <p:nvPicPr>
          <p:cNvPr id="6" name="图片 5"/>
          <p:cNvPicPr>
            <a:picLocks noChangeAspect="1"/>
          </p:cNvPicPr>
          <p:nvPr/>
        </p:nvPicPr>
        <p:blipFill rotWithShape="1">
          <a:blip r:embed="rId5"/>
          <a:srcRect l="990" t="1097" r="1347" b="1119"/>
          <a:stretch>
            <a:fillRect/>
          </a:stretch>
        </p:blipFill>
        <p:spPr>
          <a:xfrm>
            <a:off x="234937" y="2662417"/>
            <a:ext cx="3797642" cy="4007167"/>
          </a:xfrm>
          <a:prstGeom prst="rect">
            <a:avLst/>
          </a:prstGeom>
          <a:ln>
            <a:noFill/>
          </a:ln>
          <a:effectLst>
            <a:softEdge rad="112500"/>
          </a:effectLst>
        </p:spPr>
      </p:pic>
      <p:sp>
        <p:nvSpPr>
          <p:cNvPr id="7" name="矩形 6"/>
          <p:cNvSpPr/>
          <p:nvPr/>
        </p:nvSpPr>
        <p:spPr>
          <a:xfrm>
            <a:off x="18516" y="1098555"/>
            <a:ext cx="9125483"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a:latin typeface="等线" panose="02010600030101010101" pitchFamily="2" charset="-122"/>
                <a:ea typeface="等线" panose="02010600030101010101" pitchFamily="2" charset="-122"/>
              </a:rPr>
              <a:t>生物医学研究的对象：</a:t>
            </a:r>
            <a:r>
              <a:rPr lang="en-US" altLang="zh-CN" sz="2000">
                <a:latin typeface="等线" panose="02010600030101010101" pitchFamily="2" charset="-122"/>
                <a:ea typeface="等线" panose="02010600030101010101" pitchFamily="2" charset="-122"/>
              </a:rPr>
              <a:t>DNA,RNA,</a:t>
            </a:r>
            <a:r>
              <a:rPr lang="zh-CN" altLang="en-US" sz="2000">
                <a:latin typeface="等线" panose="02010600030101010101" pitchFamily="2" charset="-122"/>
                <a:ea typeface="等线" panose="02010600030101010101" pitchFamily="2" charset="-122"/>
              </a:rPr>
              <a:t>蛋白质</a:t>
            </a:r>
            <a:r>
              <a:rPr lang="en-US" altLang="zh-CN" sz="2000">
                <a:latin typeface="等线" panose="02010600030101010101" pitchFamily="2" charset="-122"/>
                <a:ea typeface="等线" panose="02010600030101010101" pitchFamily="2" charset="-122"/>
              </a:rPr>
              <a:t>,</a:t>
            </a:r>
            <a:r>
              <a:rPr lang="zh-CN" altLang="en-US" sz="2000">
                <a:latin typeface="等线" panose="02010600030101010101" pitchFamily="2" charset="-122"/>
                <a:ea typeface="等线" panose="02010600030101010101" pitchFamily="2" charset="-122"/>
              </a:rPr>
              <a:t>代谢物</a:t>
            </a:r>
            <a:r>
              <a:rPr lang="en-US" altLang="zh-CN" sz="2000">
                <a:latin typeface="等线" panose="02010600030101010101" pitchFamily="2" charset="-122"/>
                <a:ea typeface="等线" panose="02010600030101010101" pitchFamily="2" charset="-122"/>
              </a:rPr>
              <a:t>,</a:t>
            </a:r>
            <a:r>
              <a:rPr lang="zh-CN" altLang="en-US" sz="2000">
                <a:latin typeface="等线" panose="02010600030101010101" pitchFamily="2" charset="-122"/>
                <a:ea typeface="等线" panose="02010600030101010101" pitchFamily="2" charset="-122"/>
              </a:rPr>
              <a:t>功能表型和外因干预（疾病状态</a:t>
            </a:r>
            <a:r>
              <a:rPr lang="en-US" altLang="zh-CN" sz="2000">
                <a:latin typeface="等线" panose="02010600030101010101" pitchFamily="2" charset="-122"/>
                <a:ea typeface="等线" panose="02010600030101010101" pitchFamily="2" charset="-122"/>
              </a:rPr>
              <a:t>,</a:t>
            </a:r>
            <a:r>
              <a:rPr lang="zh-CN" altLang="en-US" sz="2000">
                <a:latin typeface="等线" panose="02010600030101010101" pitchFamily="2" charset="-122"/>
                <a:ea typeface="等线" panose="02010600030101010101" pitchFamily="2" charset="-122"/>
              </a:rPr>
              <a:t>药物</a:t>
            </a:r>
            <a:r>
              <a:rPr lang="en-US" altLang="zh-CN" sz="2000">
                <a:latin typeface="等线" panose="02010600030101010101" pitchFamily="2" charset="-122"/>
                <a:ea typeface="等线" panose="02010600030101010101" pitchFamily="2" charset="-122"/>
              </a:rPr>
              <a:t>,</a:t>
            </a:r>
            <a:r>
              <a:rPr lang="zh-CN" altLang="en-US" sz="2000">
                <a:latin typeface="等线" panose="02010600030101010101" pitchFamily="2" charset="-122"/>
                <a:ea typeface="等线" panose="02010600030101010101" pitchFamily="2" charset="-122"/>
              </a:rPr>
              <a:t>病毒</a:t>
            </a:r>
            <a:r>
              <a:rPr lang="en-US" altLang="zh-CN" sz="2000">
                <a:latin typeface="等线" panose="02010600030101010101" pitchFamily="2" charset="-122"/>
                <a:ea typeface="等线" panose="02010600030101010101" pitchFamily="2" charset="-122"/>
              </a:rPr>
              <a:t>,</a:t>
            </a:r>
            <a:r>
              <a:rPr lang="zh-CN" altLang="en-US" sz="2000">
                <a:latin typeface="等线" panose="02010600030101010101" pitchFamily="2" charset="-122"/>
                <a:ea typeface="等线" panose="02010600030101010101" pitchFamily="2" charset="-122"/>
              </a:rPr>
              <a:t>环境</a:t>
            </a:r>
            <a:r>
              <a:rPr lang="en-US" altLang="zh-CN" sz="2000">
                <a:latin typeface="等线" panose="02010600030101010101" pitchFamily="2" charset="-122"/>
                <a:ea typeface="等线" panose="02010600030101010101" pitchFamily="2" charset="-122"/>
              </a:rPr>
              <a:t>,</a:t>
            </a:r>
            <a:r>
              <a:rPr lang="zh-CN" altLang="en-US" sz="2000">
                <a:latin typeface="等线" panose="02010600030101010101" pitchFamily="2" charset="-122"/>
                <a:ea typeface="等线" panose="02010600030101010101" pitchFamily="2" charset="-122"/>
              </a:rPr>
              <a:t>技术等）。</a:t>
            </a:r>
            <a:endParaRPr lang="en-US" altLang="zh-CN" sz="2000">
              <a:latin typeface="等线" panose="02010600030101010101" pitchFamily="2" charset="-122"/>
              <a:ea typeface="等线" panose="02010600030101010101" pitchFamily="2" charset="-122"/>
            </a:endParaRPr>
          </a:p>
          <a:p>
            <a:pPr marL="342900" indent="-342900">
              <a:lnSpc>
                <a:spcPct val="150000"/>
              </a:lnSpc>
              <a:buFont typeface="Arial" panose="020B0604020202020204" pitchFamily="34" charset="0"/>
              <a:buChar char="•"/>
            </a:pPr>
            <a:r>
              <a:rPr lang="zh-CN" altLang="en-US" sz="2000" b="1">
                <a:latin typeface="等线" panose="02010600030101010101" pitchFamily="2" charset="-122"/>
                <a:ea typeface="等线" panose="02010600030101010101" pitchFamily="2" charset="-122"/>
              </a:rPr>
              <a:t>本质：</a:t>
            </a:r>
            <a:r>
              <a:rPr lang="zh-CN" altLang="en-US" sz="2000">
                <a:latin typeface="等线" panose="02010600030101010101" pitchFamily="2" charset="-122"/>
                <a:ea typeface="等线" panose="02010600030101010101" pitchFamily="2" charset="-122"/>
              </a:rPr>
              <a:t>寻找异常分子，发现其功能，阐明其机制，并外因干预应用于临床。</a:t>
            </a:r>
            <a:endParaRPr lang="en-US" altLang="zh-CN" sz="2000">
              <a:latin typeface="等线" panose="02010600030101010101" pitchFamily="2" charset="-122"/>
              <a:ea typeface="等线" panose="02010600030101010101" pitchFamily="2" charset="-122"/>
            </a:endParaRPr>
          </a:p>
        </p:txBody>
      </p:sp>
      <p:sp>
        <p:nvSpPr>
          <p:cNvPr id="10" name="文本框 44"/>
          <p:cNvSpPr txBox="1"/>
          <p:nvPr/>
        </p:nvSpPr>
        <p:spPr>
          <a:xfrm>
            <a:off x="245660" y="241301"/>
            <a:ext cx="9144000" cy="584775"/>
          </a:xfrm>
          <a:prstGeom prst="rect">
            <a:avLst/>
          </a:prstGeom>
          <a:noFill/>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r>
              <a:rPr lang="zh-CN" altLang="en-US" sz="3200" b="1">
                <a:latin typeface="等线" panose="02010600030101010101" pitchFamily="2" charset="-122"/>
                <a:ea typeface="等线" panose="02010600030101010101" pitchFamily="2" charset="-122"/>
                <a:cs typeface="Arial" panose="020B0604020202020204" pitchFamily="34" charset="0"/>
              </a:rPr>
              <a:t>在生物医学研究中的应用</a:t>
            </a:r>
            <a:endParaRPr lang="zh-CN" altLang="en-US" sz="3200" b="1" spc="308">
              <a:ea typeface="黑体" panose="02010609060101010101" pitchFamily="49" charset="-122"/>
              <a:cs typeface="Arial Unicode MS" panose="020B0604020202020204" pitchFamily="34" charset="-122"/>
            </a:endParaRPr>
          </a:p>
        </p:txBody>
      </p:sp>
      <p:sp>
        <p:nvSpPr>
          <p:cNvPr id="2" name="矩形 1"/>
          <p:cNvSpPr/>
          <p:nvPr/>
        </p:nvSpPr>
        <p:spPr>
          <a:xfrm>
            <a:off x="5385606" y="5405933"/>
            <a:ext cx="1620957" cy="523220"/>
          </a:xfrm>
          <a:prstGeom prst="rect">
            <a:avLst/>
          </a:prstGeom>
        </p:spPr>
        <p:txBody>
          <a:bodyPr wrap="none">
            <a:spAutoFit/>
          </a:bodyPr>
          <a:lstStyle/>
          <a:p>
            <a:pPr algn="ctr"/>
            <a:r>
              <a:rPr lang="zh-CN" altLang="en-US" sz="2800" b="1" u="sng">
                <a:latin typeface="等线" panose="02010600030101010101" pitchFamily="2" charset="-122"/>
                <a:ea typeface="等线" panose="02010600030101010101" pitchFamily="2" charset="-122"/>
              </a:rPr>
              <a:t>中心法则</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TotalTime>
  <Words>3011</Words>
  <Application>Microsoft Office PowerPoint</Application>
  <PresentationFormat>全屏显示(4:3)</PresentationFormat>
  <Paragraphs>282</Paragraphs>
  <Slides>56</Slides>
  <Notes>22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56</vt:i4>
      </vt:variant>
    </vt:vector>
  </HeadingPairs>
  <TitlesOfParts>
    <vt:vector size="75" baseType="lpstr">
      <vt:lpstr>-apple-system</vt:lpstr>
      <vt:lpstr>Helvetica Neue</vt:lpstr>
      <vt:lpstr>HelveticaNeue</vt:lpstr>
      <vt:lpstr>等线</vt:lpstr>
      <vt:lpstr>黑体</vt:lpstr>
      <vt:lpstr>华文行楷</vt:lpstr>
      <vt:lpstr>宋体</vt:lpstr>
      <vt:lpstr>微软雅黑</vt:lpstr>
      <vt:lpstr>微软雅黑</vt:lpstr>
      <vt:lpstr>微软雅黑</vt:lpstr>
      <vt:lpstr>Arial</vt:lpstr>
      <vt:lpstr>Calibri</vt:lpstr>
      <vt:lpstr>Calibri Light</vt:lpstr>
      <vt:lpstr>Helvetica</vt:lpstr>
      <vt:lpstr>IBM Plex Sans</vt:lpstr>
      <vt:lpstr>Open Sans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ljj</dc:creator>
  <cp:lastModifiedBy>姚 英豪</cp:lastModifiedBy>
  <cp:revision>31</cp:revision>
  <dcterms:created xsi:type="dcterms:W3CDTF">2018-09-03T02:35:00Z</dcterms:created>
  <dcterms:modified xsi:type="dcterms:W3CDTF">2023-02-27T14:08:18Z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2052-11.1.0.9912</vt:lpwstr>
  </property>
</Properties>
</file>